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8" r:id="rId1"/>
  </p:sldMasterIdLst>
  <p:notesMasterIdLst>
    <p:notesMasterId r:id="rId25"/>
  </p:notesMasterIdLst>
  <p:sldIdLst>
    <p:sldId id="283" r:id="rId2"/>
    <p:sldId id="264" r:id="rId3"/>
    <p:sldId id="260" r:id="rId4"/>
    <p:sldId id="261" r:id="rId5"/>
    <p:sldId id="262" r:id="rId6"/>
    <p:sldId id="279" r:id="rId7"/>
    <p:sldId id="263" r:id="rId8"/>
    <p:sldId id="269" r:id="rId9"/>
    <p:sldId id="265" r:id="rId10"/>
    <p:sldId id="280" r:id="rId11"/>
    <p:sldId id="282" r:id="rId12"/>
    <p:sldId id="284" r:id="rId13"/>
    <p:sldId id="275" r:id="rId14"/>
    <p:sldId id="266" r:id="rId15"/>
    <p:sldId id="281" r:id="rId16"/>
    <p:sldId id="274" r:id="rId17"/>
    <p:sldId id="277" r:id="rId18"/>
    <p:sldId id="273" r:id="rId19"/>
    <p:sldId id="272" r:id="rId20"/>
    <p:sldId id="278" r:id="rId21"/>
    <p:sldId id="268" r:id="rId22"/>
    <p:sldId id="267" r:id="rId23"/>
    <p:sldId id="27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3C66"/>
    <a:srgbClr val="003756"/>
    <a:srgbClr val="5890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82"/>
    <p:restoredTop sz="94696"/>
  </p:normalViewPr>
  <p:slideViewPr>
    <p:cSldViewPr snapToGrid="0">
      <p:cViewPr varScale="1">
        <p:scale>
          <a:sx n="116" d="100"/>
          <a:sy n="116" d="100"/>
        </p:scale>
        <p:origin x="8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9C948C-C83E-4BB4-98BD-28EA13AF99C0}"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E60A2E91-AB6E-4A3C-94EF-314B8CABA50F}">
      <dgm:prSet/>
      <dgm:spPr/>
      <dgm:t>
        <a:bodyPr/>
        <a:lstStyle/>
        <a:p>
          <a:r>
            <a:rPr lang="en-US" dirty="0">
              <a:solidFill>
                <a:schemeClr val="bg1"/>
              </a:solidFill>
              <a:latin typeface="Times New Roman" panose="02020603050405020304" pitchFamily="18" charset="0"/>
              <a:cs typeface="Times New Roman" panose="02020603050405020304" pitchFamily="18" charset="0"/>
            </a:rPr>
            <a:t>INTRODUCTION</a:t>
          </a:r>
        </a:p>
      </dgm:t>
    </dgm:pt>
    <dgm:pt modelId="{D562A2E1-3A8F-44B8-BD2C-52EF5224301E}" type="parTrans" cxnId="{015B7292-AB26-4C8F-8257-11BE51A615F8}">
      <dgm:prSet/>
      <dgm:spPr/>
      <dgm:t>
        <a:bodyPr/>
        <a:lstStyle/>
        <a:p>
          <a:endParaRPr lang="en-US"/>
        </a:p>
      </dgm:t>
    </dgm:pt>
    <dgm:pt modelId="{DBA00D2A-FB17-4831-BDD0-07F1E2DB7666}" type="sibTrans" cxnId="{015B7292-AB26-4C8F-8257-11BE51A615F8}">
      <dgm:prSet/>
      <dgm:spPr/>
      <dgm:t>
        <a:bodyPr/>
        <a:lstStyle/>
        <a:p>
          <a:endParaRPr lang="en-US"/>
        </a:p>
      </dgm:t>
    </dgm:pt>
    <dgm:pt modelId="{CE205F3F-9C48-4CCF-BAD6-7A0F90AEB666}">
      <dgm:prSet/>
      <dgm:spPr/>
      <dgm:t>
        <a:bodyPr/>
        <a:lstStyle/>
        <a:p>
          <a:r>
            <a:rPr lang="en-US" dirty="0">
              <a:solidFill>
                <a:schemeClr val="bg1"/>
              </a:solidFill>
              <a:latin typeface="Times New Roman" panose="02020603050405020304" pitchFamily="18" charset="0"/>
              <a:cs typeface="Times New Roman" panose="02020603050405020304" pitchFamily="18" charset="0"/>
            </a:rPr>
            <a:t>MOTIVATION</a:t>
          </a:r>
          <a:r>
            <a:rPr lang="en-US" dirty="0"/>
            <a:t> </a:t>
          </a:r>
        </a:p>
      </dgm:t>
    </dgm:pt>
    <dgm:pt modelId="{5AD24B38-4345-4AA8-A6D6-29A5D91F5558}" type="parTrans" cxnId="{E03AB15D-3FAB-45F3-8270-75333E3BD134}">
      <dgm:prSet/>
      <dgm:spPr/>
      <dgm:t>
        <a:bodyPr/>
        <a:lstStyle/>
        <a:p>
          <a:endParaRPr lang="en-US"/>
        </a:p>
      </dgm:t>
    </dgm:pt>
    <dgm:pt modelId="{1E00BD46-B03A-4D97-A9AB-E3CEBC011285}" type="sibTrans" cxnId="{E03AB15D-3FAB-45F3-8270-75333E3BD134}">
      <dgm:prSet/>
      <dgm:spPr/>
      <dgm:t>
        <a:bodyPr/>
        <a:lstStyle/>
        <a:p>
          <a:endParaRPr lang="en-US"/>
        </a:p>
      </dgm:t>
    </dgm:pt>
    <dgm:pt modelId="{99260432-44AC-471E-9C5E-46E5F862D05C}">
      <dgm:prSet/>
      <dgm:spPr/>
      <dgm:t>
        <a:bodyPr/>
        <a:lstStyle/>
        <a:p>
          <a:r>
            <a:rPr lang="en-US" dirty="0">
              <a:solidFill>
                <a:schemeClr val="bg1"/>
              </a:solidFill>
              <a:latin typeface="Times New Roman" panose="02020603050405020304" pitchFamily="18" charset="0"/>
              <a:cs typeface="Times New Roman" panose="02020603050405020304" pitchFamily="18" charset="0"/>
            </a:rPr>
            <a:t>LITERATURE REVIEW</a:t>
          </a:r>
        </a:p>
      </dgm:t>
    </dgm:pt>
    <dgm:pt modelId="{6BA70851-A47C-4298-A804-BDC3EBCACEDD}" type="parTrans" cxnId="{2A4A2D71-5B36-4CCC-B774-46AC32FB35ED}">
      <dgm:prSet/>
      <dgm:spPr/>
      <dgm:t>
        <a:bodyPr/>
        <a:lstStyle/>
        <a:p>
          <a:endParaRPr lang="en-US"/>
        </a:p>
      </dgm:t>
    </dgm:pt>
    <dgm:pt modelId="{37F556F5-34FC-44C7-9AFB-B706348A6DDA}" type="sibTrans" cxnId="{2A4A2D71-5B36-4CCC-B774-46AC32FB35ED}">
      <dgm:prSet/>
      <dgm:spPr/>
      <dgm:t>
        <a:bodyPr/>
        <a:lstStyle/>
        <a:p>
          <a:endParaRPr lang="en-US"/>
        </a:p>
      </dgm:t>
    </dgm:pt>
    <dgm:pt modelId="{DABF718B-E01E-42BE-AAA4-62077C48636B}">
      <dgm:prSet/>
      <dgm:spPr/>
      <dgm:t>
        <a:bodyPr/>
        <a:lstStyle/>
        <a:p>
          <a:r>
            <a:rPr lang="en-US" dirty="0">
              <a:solidFill>
                <a:schemeClr val="bg1"/>
              </a:solidFill>
              <a:latin typeface="Times New Roman" panose="02020603050405020304" pitchFamily="18" charset="0"/>
              <a:cs typeface="Times New Roman" panose="02020603050405020304" pitchFamily="18" charset="0"/>
            </a:rPr>
            <a:t>THEORY AND HYPOTHSES</a:t>
          </a:r>
        </a:p>
      </dgm:t>
    </dgm:pt>
    <dgm:pt modelId="{4EE73C66-BCA7-4286-BEF6-85930DCC2906}" type="parTrans" cxnId="{71247D79-D440-42F0-ACB8-C3562B06D16E}">
      <dgm:prSet/>
      <dgm:spPr/>
      <dgm:t>
        <a:bodyPr/>
        <a:lstStyle/>
        <a:p>
          <a:endParaRPr lang="en-US"/>
        </a:p>
      </dgm:t>
    </dgm:pt>
    <dgm:pt modelId="{8FEBCEAB-A29E-489F-95E5-25E1A06FF823}" type="sibTrans" cxnId="{71247D79-D440-42F0-ACB8-C3562B06D16E}">
      <dgm:prSet/>
      <dgm:spPr/>
      <dgm:t>
        <a:bodyPr/>
        <a:lstStyle/>
        <a:p>
          <a:endParaRPr lang="en-US"/>
        </a:p>
      </dgm:t>
    </dgm:pt>
    <dgm:pt modelId="{DFCE9B6F-CCCC-4180-92B1-4E667827BF0E}">
      <dgm:prSet/>
      <dgm:spPr/>
      <dgm:t>
        <a:bodyPr/>
        <a:lstStyle/>
        <a:p>
          <a:r>
            <a:rPr lang="en-US" dirty="0">
              <a:solidFill>
                <a:schemeClr val="bg1"/>
              </a:solidFill>
              <a:latin typeface="Times New Roman" panose="02020603050405020304" pitchFamily="18" charset="0"/>
              <a:cs typeface="Times New Roman" panose="02020603050405020304" pitchFamily="18" charset="0"/>
            </a:rPr>
            <a:t>DATA SOURCE </a:t>
          </a:r>
        </a:p>
      </dgm:t>
    </dgm:pt>
    <dgm:pt modelId="{38A9C417-F4FA-4E5F-B586-F1E51577D0CC}" type="parTrans" cxnId="{72403622-A174-479B-9AB2-233414BCBC28}">
      <dgm:prSet/>
      <dgm:spPr/>
      <dgm:t>
        <a:bodyPr/>
        <a:lstStyle/>
        <a:p>
          <a:endParaRPr lang="en-US"/>
        </a:p>
      </dgm:t>
    </dgm:pt>
    <dgm:pt modelId="{982F574E-B7D2-4595-A411-28EFFF7DD4A8}" type="sibTrans" cxnId="{72403622-A174-479B-9AB2-233414BCBC28}">
      <dgm:prSet/>
      <dgm:spPr/>
      <dgm:t>
        <a:bodyPr/>
        <a:lstStyle/>
        <a:p>
          <a:endParaRPr lang="en-US"/>
        </a:p>
      </dgm:t>
    </dgm:pt>
    <dgm:pt modelId="{5CE75FCA-C278-4DE8-9FED-CE908E308446}">
      <dgm:prSet/>
      <dgm:spPr/>
      <dgm:t>
        <a:bodyPr/>
        <a:lstStyle/>
        <a:p>
          <a:r>
            <a:rPr lang="en-US" dirty="0">
              <a:solidFill>
                <a:schemeClr val="bg1"/>
              </a:solidFill>
              <a:latin typeface="Times New Roman" panose="02020603050405020304" pitchFamily="18" charset="0"/>
              <a:cs typeface="Times New Roman" panose="02020603050405020304" pitchFamily="18" charset="0"/>
            </a:rPr>
            <a:t>ABOUT DATA </a:t>
          </a:r>
        </a:p>
      </dgm:t>
    </dgm:pt>
    <dgm:pt modelId="{C46F80BA-8183-447B-B621-82C3CEEF70A6}" type="parTrans" cxnId="{EA35A879-22CF-4D3E-B269-3DA02DCFEC7C}">
      <dgm:prSet/>
      <dgm:spPr/>
      <dgm:t>
        <a:bodyPr/>
        <a:lstStyle/>
        <a:p>
          <a:endParaRPr lang="en-US"/>
        </a:p>
      </dgm:t>
    </dgm:pt>
    <dgm:pt modelId="{790183E9-9EDF-4A8D-8FB9-D1960791E083}" type="sibTrans" cxnId="{EA35A879-22CF-4D3E-B269-3DA02DCFEC7C}">
      <dgm:prSet/>
      <dgm:spPr/>
      <dgm:t>
        <a:bodyPr/>
        <a:lstStyle/>
        <a:p>
          <a:endParaRPr lang="en-US"/>
        </a:p>
      </dgm:t>
    </dgm:pt>
    <dgm:pt modelId="{0D54902D-4EFC-4F15-9B6E-9B0C2E8A8631}">
      <dgm:prSet/>
      <dgm:spPr/>
      <dgm:t>
        <a:bodyPr/>
        <a:lstStyle/>
        <a:p>
          <a:r>
            <a:rPr lang="en-US" dirty="0">
              <a:solidFill>
                <a:schemeClr val="bg1"/>
              </a:solidFill>
              <a:latin typeface="Times New Roman" panose="02020603050405020304" pitchFamily="18" charset="0"/>
              <a:cs typeface="Times New Roman" panose="02020603050405020304" pitchFamily="18" charset="0"/>
            </a:rPr>
            <a:t>VISUALIZATION</a:t>
          </a:r>
        </a:p>
      </dgm:t>
    </dgm:pt>
    <dgm:pt modelId="{A7DC547D-F0EE-47FB-B9B1-D799CD652683}" type="parTrans" cxnId="{9115DF15-5E77-4022-9C77-3CCA19E12EC5}">
      <dgm:prSet/>
      <dgm:spPr/>
      <dgm:t>
        <a:bodyPr/>
        <a:lstStyle/>
        <a:p>
          <a:endParaRPr lang="en-US"/>
        </a:p>
      </dgm:t>
    </dgm:pt>
    <dgm:pt modelId="{33B4894B-7E77-4705-AD69-B2D1B5AB1E07}" type="sibTrans" cxnId="{9115DF15-5E77-4022-9C77-3CCA19E12EC5}">
      <dgm:prSet/>
      <dgm:spPr/>
      <dgm:t>
        <a:bodyPr/>
        <a:lstStyle/>
        <a:p>
          <a:endParaRPr lang="en-US"/>
        </a:p>
      </dgm:t>
    </dgm:pt>
    <dgm:pt modelId="{48F58B4A-8B23-4F2E-95E8-071286D652D0}">
      <dgm:prSet/>
      <dgm:spPr/>
      <dgm:t>
        <a:bodyPr/>
        <a:lstStyle/>
        <a:p>
          <a:r>
            <a:rPr lang="en-US" dirty="0">
              <a:solidFill>
                <a:schemeClr val="bg1"/>
              </a:solidFill>
              <a:latin typeface="Times New Roman" panose="02020603050405020304" pitchFamily="18" charset="0"/>
              <a:cs typeface="Times New Roman" panose="02020603050405020304" pitchFamily="18" charset="0"/>
            </a:rPr>
            <a:t>CORRELATION</a:t>
          </a:r>
        </a:p>
      </dgm:t>
    </dgm:pt>
    <dgm:pt modelId="{9C9F8B3B-F596-411A-A74B-CFD904982C38}" type="parTrans" cxnId="{0EBF76D4-C2CF-4204-B160-1AF8F8B7ED5D}">
      <dgm:prSet/>
      <dgm:spPr/>
      <dgm:t>
        <a:bodyPr/>
        <a:lstStyle/>
        <a:p>
          <a:endParaRPr lang="en-US"/>
        </a:p>
      </dgm:t>
    </dgm:pt>
    <dgm:pt modelId="{B2F80762-25F3-4197-A629-3B04C6EA888F}" type="sibTrans" cxnId="{0EBF76D4-C2CF-4204-B160-1AF8F8B7ED5D}">
      <dgm:prSet/>
      <dgm:spPr/>
      <dgm:t>
        <a:bodyPr/>
        <a:lstStyle/>
        <a:p>
          <a:endParaRPr lang="en-US"/>
        </a:p>
      </dgm:t>
    </dgm:pt>
    <dgm:pt modelId="{01289FE8-CCFA-45C2-85CB-ED1540C3B486}">
      <dgm:prSet/>
      <dgm:spPr/>
      <dgm:t>
        <a:bodyPr/>
        <a:lstStyle/>
        <a:p>
          <a:r>
            <a:rPr lang="en-US" dirty="0">
              <a:solidFill>
                <a:schemeClr val="bg1"/>
              </a:solidFill>
              <a:latin typeface="Times New Roman" panose="02020603050405020304" pitchFamily="18" charset="0"/>
              <a:cs typeface="Times New Roman" panose="02020603050405020304" pitchFamily="18" charset="0"/>
            </a:rPr>
            <a:t>RESULTS</a:t>
          </a:r>
        </a:p>
      </dgm:t>
    </dgm:pt>
    <dgm:pt modelId="{C363CECC-EFE4-47AD-BE5E-F2B62CBE5A23}" type="parTrans" cxnId="{9370FEEE-44C4-4367-A5DE-E3ABD6968191}">
      <dgm:prSet/>
      <dgm:spPr/>
      <dgm:t>
        <a:bodyPr/>
        <a:lstStyle/>
        <a:p>
          <a:endParaRPr lang="en-US"/>
        </a:p>
      </dgm:t>
    </dgm:pt>
    <dgm:pt modelId="{AECE4FC2-4D11-421E-A4B5-E95D6F307609}" type="sibTrans" cxnId="{9370FEEE-44C4-4367-A5DE-E3ABD6968191}">
      <dgm:prSet/>
      <dgm:spPr/>
      <dgm:t>
        <a:bodyPr/>
        <a:lstStyle/>
        <a:p>
          <a:endParaRPr lang="en-US"/>
        </a:p>
      </dgm:t>
    </dgm:pt>
    <dgm:pt modelId="{462A4D5F-344C-4919-98B5-6838307CA295}">
      <dgm:prSet/>
      <dgm:spPr/>
      <dgm:t>
        <a:bodyPr/>
        <a:lstStyle/>
        <a:p>
          <a:r>
            <a:rPr lang="en-US" dirty="0">
              <a:solidFill>
                <a:schemeClr val="bg1"/>
              </a:solidFill>
              <a:latin typeface="Times New Roman" panose="02020603050405020304" pitchFamily="18" charset="0"/>
              <a:cs typeface="Times New Roman" panose="02020603050405020304" pitchFamily="18" charset="0"/>
            </a:rPr>
            <a:t>CONCLUSION</a:t>
          </a:r>
        </a:p>
      </dgm:t>
    </dgm:pt>
    <dgm:pt modelId="{9001EDF9-47D1-426E-935F-ABA45B9F28CB}" type="parTrans" cxnId="{A4B67422-0D31-42EF-9AB7-053EA78D2824}">
      <dgm:prSet/>
      <dgm:spPr/>
      <dgm:t>
        <a:bodyPr/>
        <a:lstStyle/>
        <a:p>
          <a:endParaRPr lang="en-US"/>
        </a:p>
      </dgm:t>
    </dgm:pt>
    <dgm:pt modelId="{CF0908B5-6D9F-4CD9-9498-25AC02344235}" type="sibTrans" cxnId="{A4B67422-0D31-42EF-9AB7-053EA78D2824}">
      <dgm:prSet/>
      <dgm:spPr/>
      <dgm:t>
        <a:bodyPr/>
        <a:lstStyle/>
        <a:p>
          <a:endParaRPr lang="en-US"/>
        </a:p>
      </dgm:t>
    </dgm:pt>
    <dgm:pt modelId="{30D61934-606E-4AA1-B71C-26B5FF428845}">
      <dgm:prSet/>
      <dgm:spPr/>
      <dgm:t>
        <a:bodyPr/>
        <a:lstStyle/>
        <a:p>
          <a:r>
            <a:rPr lang="en-US" dirty="0">
              <a:solidFill>
                <a:schemeClr val="bg1"/>
              </a:solidFill>
              <a:latin typeface="Times New Roman" panose="02020603050405020304" pitchFamily="18" charset="0"/>
              <a:cs typeface="Times New Roman" panose="02020603050405020304" pitchFamily="18" charset="0"/>
            </a:rPr>
            <a:t>REFERENCES</a:t>
          </a:r>
        </a:p>
      </dgm:t>
    </dgm:pt>
    <dgm:pt modelId="{E3D83688-3D6E-4C15-B452-DADB0C302B42}" type="parTrans" cxnId="{EE26A36B-18BF-4AA8-B024-75FDDB747E43}">
      <dgm:prSet/>
      <dgm:spPr/>
      <dgm:t>
        <a:bodyPr/>
        <a:lstStyle/>
        <a:p>
          <a:endParaRPr lang="en-US"/>
        </a:p>
      </dgm:t>
    </dgm:pt>
    <dgm:pt modelId="{90A85A72-40EB-41E3-8811-EDE4352D7B69}" type="sibTrans" cxnId="{EE26A36B-18BF-4AA8-B024-75FDDB747E43}">
      <dgm:prSet/>
      <dgm:spPr/>
      <dgm:t>
        <a:bodyPr/>
        <a:lstStyle/>
        <a:p>
          <a:endParaRPr lang="en-US"/>
        </a:p>
      </dgm:t>
    </dgm:pt>
    <dgm:pt modelId="{643068E9-1D20-6744-81B0-23B5849C4540}" type="pres">
      <dgm:prSet presAssocID="{309C948C-C83E-4BB4-98BD-28EA13AF99C0}" presName="diagram" presStyleCnt="0">
        <dgm:presLayoutVars>
          <dgm:dir/>
          <dgm:resizeHandles val="exact"/>
        </dgm:presLayoutVars>
      </dgm:prSet>
      <dgm:spPr/>
    </dgm:pt>
    <dgm:pt modelId="{08BE89DC-FFD4-E147-9471-C0EF71BF95B9}" type="pres">
      <dgm:prSet presAssocID="{E60A2E91-AB6E-4A3C-94EF-314B8CABA50F}" presName="node" presStyleLbl="node1" presStyleIdx="0" presStyleCnt="11" custLinFactNeighborX="1076">
        <dgm:presLayoutVars>
          <dgm:bulletEnabled val="1"/>
        </dgm:presLayoutVars>
      </dgm:prSet>
      <dgm:spPr/>
    </dgm:pt>
    <dgm:pt modelId="{02FC5159-8CB7-704B-AB2C-35B675AFDF99}" type="pres">
      <dgm:prSet presAssocID="{DBA00D2A-FB17-4831-BDD0-07F1E2DB7666}" presName="sibTrans" presStyleCnt="0"/>
      <dgm:spPr/>
    </dgm:pt>
    <dgm:pt modelId="{759156C0-85E0-3C42-93D2-9840C9BE05D1}" type="pres">
      <dgm:prSet presAssocID="{CE205F3F-9C48-4CCF-BAD6-7A0F90AEB666}" presName="node" presStyleLbl="node1" presStyleIdx="1" presStyleCnt="11">
        <dgm:presLayoutVars>
          <dgm:bulletEnabled val="1"/>
        </dgm:presLayoutVars>
      </dgm:prSet>
      <dgm:spPr/>
    </dgm:pt>
    <dgm:pt modelId="{91DE1EBB-9609-F24F-9EE8-DE19201E6BEE}" type="pres">
      <dgm:prSet presAssocID="{1E00BD46-B03A-4D97-A9AB-E3CEBC011285}" presName="sibTrans" presStyleCnt="0"/>
      <dgm:spPr/>
    </dgm:pt>
    <dgm:pt modelId="{F33C3015-6C12-0643-949D-A5414D09FDE9}" type="pres">
      <dgm:prSet presAssocID="{99260432-44AC-471E-9C5E-46E5F862D05C}" presName="node" presStyleLbl="node1" presStyleIdx="2" presStyleCnt="11">
        <dgm:presLayoutVars>
          <dgm:bulletEnabled val="1"/>
        </dgm:presLayoutVars>
      </dgm:prSet>
      <dgm:spPr/>
    </dgm:pt>
    <dgm:pt modelId="{1320565D-A7D7-DB47-9826-7A46F63EAA08}" type="pres">
      <dgm:prSet presAssocID="{37F556F5-34FC-44C7-9AFB-B706348A6DDA}" presName="sibTrans" presStyleCnt="0"/>
      <dgm:spPr/>
    </dgm:pt>
    <dgm:pt modelId="{4807CBDA-6545-9C41-8103-4E37C8255EF6}" type="pres">
      <dgm:prSet presAssocID="{DABF718B-E01E-42BE-AAA4-62077C48636B}" presName="node" presStyleLbl="node1" presStyleIdx="3" presStyleCnt="11" custLinFactNeighborX="-4304" custLinFactNeighborY="-3587">
        <dgm:presLayoutVars>
          <dgm:bulletEnabled val="1"/>
        </dgm:presLayoutVars>
      </dgm:prSet>
      <dgm:spPr/>
    </dgm:pt>
    <dgm:pt modelId="{C122CFF2-C389-7A44-8BAC-5ABF0019D928}" type="pres">
      <dgm:prSet presAssocID="{8FEBCEAB-A29E-489F-95E5-25E1A06FF823}" presName="sibTrans" presStyleCnt="0"/>
      <dgm:spPr/>
    </dgm:pt>
    <dgm:pt modelId="{9C35767E-63C1-8146-8726-E986EC1B8ADC}" type="pres">
      <dgm:prSet presAssocID="{DFCE9B6F-CCCC-4180-92B1-4E667827BF0E}" presName="node" presStyleLbl="node1" presStyleIdx="4" presStyleCnt="11">
        <dgm:presLayoutVars>
          <dgm:bulletEnabled val="1"/>
        </dgm:presLayoutVars>
      </dgm:prSet>
      <dgm:spPr/>
    </dgm:pt>
    <dgm:pt modelId="{983851BA-B143-B24E-93BE-E95C59CFD4E3}" type="pres">
      <dgm:prSet presAssocID="{982F574E-B7D2-4595-A411-28EFFF7DD4A8}" presName="sibTrans" presStyleCnt="0"/>
      <dgm:spPr/>
    </dgm:pt>
    <dgm:pt modelId="{56BA4DED-1D5A-0A4E-9D34-D7235871266B}" type="pres">
      <dgm:prSet presAssocID="{5CE75FCA-C278-4DE8-9FED-CE908E308446}" presName="node" presStyleLbl="node1" presStyleIdx="5" presStyleCnt="11">
        <dgm:presLayoutVars>
          <dgm:bulletEnabled val="1"/>
        </dgm:presLayoutVars>
      </dgm:prSet>
      <dgm:spPr/>
    </dgm:pt>
    <dgm:pt modelId="{0CE1A0F5-492D-1A40-8CA4-46CAC61794E2}" type="pres">
      <dgm:prSet presAssocID="{790183E9-9EDF-4A8D-8FB9-D1960791E083}" presName="sibTrans" presStyleCnt="0"/>
      <dgm:spPr/>
    </dgm:pt>
    <dgm:pt modelId="{D3F91690-1892-F54D-96DE-5FA2A9696221}" type="pres">
      <dgm:prSet presAssocID="{0D54902D-4EFC-4F15-9B6E-9B0C2E8A8631}" presName="node" presStyleLbl="node1" presStyleIdx="6" presStyleCnt="11" custLinFactNeighborX="-532" custLinFactNeighborY="-886">
        <dgm:presLayoutVars>
          <dgm:bulletEnabled val="1"/>
        </dgm:presLayoutVars>
      </dgm:prSet>
      <dgm:spPr/>
    </dgm:pt>
    <dgm:pt modelId="{69771DDE-D9D4-1C49-BF1B-521053B0FB2F}" type="pres">
      <dgm:prSet presAssocID="{33B4894B-7E77-4705-AD69-B2D1B5AB1E07}" presName="sibTrans" presStyleCnt="0"/>
      <dgm:spPr/>
    </dgm:pt>
    <dgm:pt modelId="{84959BEC-530C-1E42-835C-93C4FAD6ED33}" type="pres">
      <dgm:prSet presAssocID="{48F58B4A-8B23-4F2E-95E8-071286D652D0}" presName="node" presStyleLbl="node1" presStyleIdx="7" presStyleCnt="11">
        <dgm:presLayoutVars>
          <dgm:bulletEnabled val="1"/>
        </dgm:presLayoutVars>
      </dgm:prSet>
      <dgm:spPr/>
    </dgm:pt>
    <dgm:pt modelId="{C6BFC83C-1FD6-494A-9A56-44C36E85B602}" type="pres">
      <dgm:prSet presAssocID="{B2F80762-25F3-4197-A629-3B04C6EA888F}" presName="sibTrans" presStyleCnt="0"/>
      <dgm:spPr/>
    </dgm:pt>
    <dgm:pt modelId="{38CEF170-104A-854E-888F-95CE3E7B38F4}" type="pres">
      <dgm:prSet presAssocID="{01289FE8-CCFA-45C2-85CB-ED1540C3B486}" presName="node" presStyleLbl="node1" presStyleIdx="8" presStyleCnt="11" custLinFactNeighborX="1076">
        <dgm:presLayoutVars>
          <dgm:bulletEnabled val="1"/>
        </dgm:presLayoutVars>
      </dgm:prSet>
      <dgm:spPr/>
    </dgm:pt>
    <dgm:pt modelId="{EBF88347-9519-5544-B26E-742D904E02FF}" type="pres">
      <dgm:prSet presAssocID="{AECE4FC2-4D11-421E-A4B5-E95D6F307609}" presName="sibTrans" presStyleCnt="0"/>
      <dgm:spPr/>
    </dgm:pt>
    <dgm:pt modelId="{9D665A35-5640-8D44-8150-52DC50CC22B4}" type="pres">
      <dgm:prSet presAssocID="{462A4D5F-344C-4919-98B5-6838307CA295}" presName="node" presStyleLbl="node1" presStyleIdx="9" presStyleCnt="11">
        <dgm:presLayoutVars>
          <dgm:bulletEnabled val="1"/>
        </dgm:presLayoutVars>
      </dgm:prSet>
      <dgm:spPr/>
    </dgm:pt>
    <dgm:pt modelId="{6830C035-2D39-BB48-B9FE-956E01230906}" type="pres">
      <dgm:prSet presAssocID="{CF0908B5-6D9F-4CD9-9498-25AC02344235}" presName="sibTrans" presStyleCnt="0"/>
      <dgm:spPr/>
    </dgm:pt>
    <dgm:pt modelId="{8A8F0EB7-9BDF-084B-989B-591FF2910336}" type="pres">
      <dgm:prSet presAssocID="{30D61934-606E-4AA1-B71C-26B5FF428845}" presName="node" presStyleLbl="node1" presStyleIdx="10" presStyleCnt="11" custLinFactNeighborX="1076">
        <dgm:presLayoutVars>
          <dgm:bulletEnabled val="1"/>
        </dgm:presLayoutVars>
      </dgm:prSet>
      <dgm:spPr/>
    </dgm:pt>
  </dgm:ptLst>
  <dgm:cxnLst>
    <dgm:cxn modelId="{9115DF15-5E77-4022-9C77-3CCA19E12EC5}" srcId="{309C948C-C83E-4BB4-98BD-28EA13AF99C0}" destId="{0D54902D-4EFC-4F15-9B6E-9B0C2E8A8631}" srcOrd="6" destOrd="0" parTransId="{A7DC547D-F0EE-47FB-B9B1-D799CD652683}" sibTransId="{33B4894B-7E77-4705-AD69-B2D1B5AB1E07}"/>
    <dgm:cxn modelId="{72403622-A174-479B-9AB2-233414BCBC28}" srcId="{309C948C-C83E-4BB4-98BD-28EA13AF99C0}" destId="{DFCE9B6F-CCCC-4180-92B1-4E667827BF0E}" srcOrd="4" destOrd="0" parTransId="{38A9C417-F4FA-4E5F-B586-F1E51577D0CC}" sibTransId="{982F574E-B7D2-4595-A411-28EFFF7DD4A8}"/>
    <dgm:cxn modelId="{A4B67422-0D31-42EF-9AB7-053EA78D2824}" srcId="{309C948C-C83E-4BB4-98BD-28EA13AF99C0}" destId="{462A4D5F-344C-4919-98B5-6838307CA295}" srcOrd="9" destOrd="0" parTransId="{9001EDF9-47D1-426E-935F-ABA45B9F28CB}" sibTransId="{CF0908B5-6D9F-4CD9-9498-25AC02344235}"/>
    <dgm:cxn modelId="{89B1CC44-88AC-DC41-871C-222EA356E12E}" type="presOf" srcId="{01289FE8-CCFA-45C2-85CB-ED1540C3B486}" destId="{38CEF170-104A-854E-888F-95CE3E7B38F4}" srcOrd="0" destOrd="0" presId="urn:microsoft.com/office/officeart/2005/8/layout/default"/>
    <dgm:cxn modelId="{E03AB15D-3FAB-45F3-8270-75333E3BD134}" srcId="{309C948C-C83E-4BB4-98BD-28EA13AF99C0}" destId="{CE205F3F-9C48-4CCF-BAD6-7A0F90AEB666}" srcOrd="1" destOrd="0" parTransId="{5AD24B38-4345-4AA8-A6D6-29A5D91F5558}" sibTransId="{1E00BD46-B03A-4D97-A9AB-E3CEBC011285}"/>
    <dgm:cxn modelId="{0FBE4F65-BD66-3044-A48F-1F3FF17A3836}" type="presOf" srcId="{462A4D5F-344C-4919-98B5-6838307CA295}" destId="{9D665A35-5640-8D44-8150-52DC50CC22B4}" srcOrd="0" destOrd="0" presId="urn:microsoft.com/office/officeart/2005/8/layout/default"/>
    <dgm:cxn modelId="{3271816A-C416-244E-B55F-29818EEE3398}" type="presOf" srcId="{DABF718B-E01E-42BE-AAA4-62077C48636B}" destId="{4807CBDA-6545-9C41-8103-4E37C8255EF6}" srcOrd="0" destOrd="0" presId="urn:microsoft.com/office/officeart/2005/8/layout/default"/>
    <dgm:cxn modelId="{EE26A36B-18BF-4AA8-B024-75FDDB747E43}" srcId="{309C948C-C83E-4BB4-98BD-28EA13AF99C0}" destId="{30D61934-606E-4AA1-B71C-26B5FF428845}" srcOrd="10" destOrd="0" parTransId="{E3D83688-3D6E-4C15-B452-DADB0C302B42}" sibTransId="{90A85A72-40EB-41E3-8811-EDE4352D7B69}"/>
    <dgm:cxn modelId="{2A4A2D71-5B36-4CCC-B774-46AC32FB35ED}" srcId="{309C948C-C83E-4BB4-98BD-28EA13AF99C0}" destId="{99260432-44AC-471E-9C5E-46E5F862D05C}" srcOrd="2" destOrd="0" parTransId="{6BA70851-A47C-4298-A804-BDC3EBCACEDD}" sibTransId="{37F556F5-34FC-44C7-9AFB-B706348A6DDA}"/>
    <dgm:cxn modelId="{FBD08773-E216-BC4B-9690-867DF2A115A3}" type="presOf" srcId="{DFCE9B6F-CCCC-4180-92B1-4E667827BF0E}" destId="{9C35767E-63C1-8146-8726-E986EC1B8ADC}" srcOrd="0" destOrd="0" presId="urn:microsoft.com/office/officeart/2005/8/layout/default"/>
    <dgm:cxn modelId="{71247D79-D440-42F0-ACB8-C3562B06D16E}" srcId="{309C948C-C83E-4BB4-98BD-28EA13AF99C0}" destId="{DABF718B-E01E-42BE-AAA4-62077C48636B}" srcOrd="3" destOrd="0" parTransId="{4EE73C66-BCA7-4286-BEF6-85930DCC2906}" sibTransId="{8FEBCEAB-A29E-489F-95E5-25E1A06FF823}"/>
    <dgm:cxn modelId="{EA35A879-22CF-4D3E-B269-3DA02DCFEC7C}" srcId="{309C948C-C83E-4BB4-98BD-28EA13AF99C0}" destId="{5CE75FCA-C278-4DE8-9FED-CE908E308446}" srcOrd="5" destOrd="0" parTransId="{C46F80BA-8183-447B-B621-82C3CEEF70A6}" sibTransId="{790183E9-9EDF-4A8D-8FB9-D1960791E083}"/>
    <dgm:cxn modelId="{FDBBD57A-1181-9A43-89A8-D6AFB221253B}" type="presOf" srcId="{CE205F3F-9C48-4CCF-BAD6-7A0F90AEB666}" destId="{759156C0-85E0-3C42-93D2-9840C9BE05D1}" srcOrd="0" destOrd="0" presId="urn:microsoft.com/office/officeart/2005/8/layout/default"/>
    <dgm:cxn modelId="{9BE27B8B-D17D-0F45-A1C9-A2549B4FD09D}" type="presOf" srcId="{E60A2E91-AB6E-4A3C-94EF-314B8CABA50F}" destId="{08BE89DC-FFD4-E147-9471-C0EF71BF95B9}" srcOrd="0" destOrd="0" presId="urn:microsoft.com/office/officeart/2005/8/layout/default"/>
    <dgm:cxn modelId="{F6E4708E-E5DE-9949-843A-8160A43A6712}" type="presOf" srcId="{0D54902D-4EFC-4F15-9B6E-9B0C2E8A8631}" destId="{D3F91690-1892-F54D-96DE-5FA2A9696221}" srcOrd="0" destOrd="0" presId="urn:microsoft.com/office/officeart/2005/8/layout/default"/>
    <dgm:cxn modelId="{015B7292-AB26-4C8F-8257-11BE51A615F8}" srcId="{309C948C-C83E-4BB4-98BD-28EA13AF99C0}" destId="{E60A2E91-AB6E-4A3C-94EF-314B8CABA50F}" srcOrd="0" destOrd="0" parTransId="{D562A2E1-3A8F-44B8-BD2C-52EF5224301E}" sibTransId="{DBA00D2A-FB17-4831-BDD0-07F1E2DB7666}"/>
    <dgm:cxn modelId="{23F2C0B2-5268-6E46-B06F-16A8F359FBF4}" type="presOf" srcId="{30D61934-606E-4AA1-B71C-26B5FF428845}" destId="{8A8F0EB7-9BDF-084B-989B-591FF2910336}" srcOrd="0" destOrd="0" presId="urn:microsoft.com/office/officeart/2005/8/layout/default"/>
    <dgm:cxn modelId="{97A055C8-97FB-3949-BDDD-35C6AD2FEB9D}" type="presOf" srcId="{99260432-44AC-471E-9C5E-46E5F862D05C}" destId="{F33C3015-6C12-0643-949D-A5414D09FDE9}" srcOrd="0" destOrd="0" presId="urn:microsoft.com/office/officeart/2005/8/layout/default"/>
    <dgm:cxn modelId="{9F440FCC-44D1-6243-AD7E-643D6841C530}" type="presOf" srcId="{5CE75FCA-C278-4DE8-9FED-CE908E308446}" destId="{56BA4DED-1D5A-0A4E-9D34-D7235871266B}" srcOrd="0" destOrd="0" presId="urn:microsoft.com/office/officeart/2005/8/layout/default"/>
    <dgm:cxn modelId="{0EBF76D4-C2CF-4204-B160-1AF8F8B7ED5D}" srcId="{309C948C-C83E-4BB4-98BD-28EA13AF99C0}" destId="{48F58B4A-8B23-4F2E-95E8-071286D652D0}" srcOrd="7" destOrd="0" parTransId="{9C9F8B3B-F596-411A-A74B-CFD904982C38}" sibTransId="{B2F80762-25F3-4197-A629-3B04C6EA888F}"/>
    <dgm:cxn modelId="{9370FEEE-44C4-4367-A5DE-E3ABD6968191}" srcId="{309C948C-C83E-4BB4-98BD-28EA13AF99C0}" destId="{01289FE8-CCFA-45C2-85CB-ED1540C3B486}" srcOrd="8" destOrd="0" parTransId="{C363CECC-EFE4-47AD-BE5E-F2B62CBE5A23}" sibTransId="{AECE4FC2-4D11-421E-A4B5-E95D6F307609}"/>
    <dgm:cxn modelId="{181D97F3-A841-444C-8DE1-BF86E195169C}" type="presOf" srcId="{48F58B4A-8B23-4F2E-95E8-071286D652D0}" destId="{84959BEC-530C-1E42-835C-93C4FAD6ED33}" srcOrd="0" destOrd="0" presId="urn:microsoft.com/office/officeart/2005/8/layout/default"/>
    <dgm:cxn modelId="{128BEAFA-B737-9C4E-9D50-B595128E557C}" type="presOf" srcId="{309C948C-C83E-4BB4-98BD-28EA13AF99C0}" destId="{643068E9-1D20-6744-81B0-23B5849C4540}" srcOrd="0" destOrd="0" presId="urn:microsoft.com/office/officeart/2005/8/layout/default"/>
    <dgm:cxn modelId="{D83E7E5D-C054-5B48-84C5-3E0F2BE20D6C}" type="presParOf" srcId="{643068E9-1D20-6744-81B0-23B5849C4540}" destId="{08BE89DC-FFD4-E147-9471-C0EF71BF95B9}" srcOrd="0" destOrd="0" presId="urn:microsoft.com/office/officeart/2005/8/layout/default"/>
    <dgm:cxn modelId="{7CECD063-F94C-1D47-B385-7B4CF8A5AA58}" type="presParOf" srcId="{643068E9-1D20-6744-81B0-23B5849C4540}" destId="{02FC5159-8CB7-704B-AB2C-35B675AFDF99}" srcOrd="1" destOrd="0" presId="urn:microsoft.com/office/officeart/2005/8/layout/default"/>
    <dgm:cxn modelId="{78E1B277-46B2-344B-951D-61307A17D42E}" type="presParOf" srcId="{643068E9-1D20-6744-81B0-23B5849C4540}" destId="{759156C0-85E0-3C42-93D2-9840C9BE05D1}" srcOrd="2" destOrd="0" presId="urn:microsoft.com/office/officeart/2005/8/layout/default"/>
    <dgm:cxn modelId="{4E61A8C7-FE6B-DC41-8EE1-59F045E79288}" type="presParOf" srcId="{643068E9-1D20-6744-81B0-23B5849C4540}" destId="{91DE1EBB-9609-F24F-9EE8-DE19201E6BEE}" srcOrd="3" destOrd="0" presId="urn:microsoft.com/office/officeart/2005/8/layout/default"/>
    <dgm:cxn modelId="{A67747B1-9E4A-B242-99AE-234D7A8073FD}" type="presParOf" srcId="{643068E9-1D20-6744-81B0-23B5849C4540}" destId="{F33C3015-6C12-0643-949D-A5414D09FDE9}" srcOrd="4" destOrd="0" presId="urn:microsoft.com/office/officeart/2005/8/layout/default"/>
    <dgm:cxn modelId="{9EEB6FDE-B7A3-484E-8CF0-0874B3E03477}" type="presParOf" srcId="{643068E9-1D20-6744-81B0-23B5849C4540}" destId="{1320565D-A7D7-DB47-9826-7A46F63EAA08}" srcOrd="5" destOrd="0" presId="urn:microsoft.com/office/officeart/2005/8/layout/default"/>
    <dgm:cxn modelId="{9BB2E320-D4FA-E043-A48C-B2406B1BEF52}" type="presParOf" srcId="{643068E9-1D20-6744-81B0-23B5849C4540}" destId="{4807CBDA-6545-9C41-8103-4E37C8255EF6}" srcOrd="6" destOrd="0" presId="urn:microsoft.com/office/officeart/2005/8/layout/default"/>
    <dgm:cxn modelId="{37649D59-4518-F144-A505-A21EAA93CACD}" type="presParOf" srcId="{643068E9-1D20-6744-81B0-23B5849C4540}" destId="{C122CFF2-C389-7A44-8BAC-5ABF0019D928}" srcOrd="7" destOrd="0" presId="urn:microsoft.com/office/officeart/2005/8/layout/default"/>
    <dgm:cxn modelId="{C21C2CE5-B461-464E-9B89-5D2DE1373A1C}" type="presParOf" srcId="{643068E9-1D20-6744-81B0-23B5849C4540}" destId="{9C35767E-63C1-8146-8726-E986EC1B8ADC}" srcOrd="8" destOrd="0" presId="urn:microsoft.com/office/officeart/2005/8/layout/default"/>
    <dgm:cxn modelId="{99766E26-92D1-6A49-BC29-99EDECAA1A06}" type="presParOf" srcId="{643068E9-1D20-6744-81B0-23B5849C4540}" destId="{983851BA-B143-B24E-93BE-E95C59CFD4E3}" srcOrd="9" destOrd="0" presId="urn:microsoft.com/office/officeart/2005/8/layout/default"/>
    <dgm:cxn modelId="{36BC23A8-FA95-034A-A4EA-6B46D9B82D93}" type="presParOf" srcId="{643068E9-1D20-6744-81B0-23B5849C4540}" destId="{56BA4DED-1D5A-0A4E-9D34-D7235871266B}" srcOrd="10" destOrd="0" presId="urn:microsoft.com/office/officeart/2005/8/layout/default"/>
    <dgm:cxn modelId="{D6E7913E-722C-1247-9499-3DBB58DFC9F8}" type="presParOf" srcId="{643068E9-1D20-6744-81B0-23B5849C4540}" destId="{0CE1A0F5-492D-1A40-8CA4-46CAC61794E2}" srcOrd="11" destOrd="0" presId="urn:microsoft.com/office/officeart/2005/8/layout/default"/>
    <dgm:cxn modelId="{CC13552E-CB09-CD46-8E31-A0BB5B51DBDB}" type="presParOf" srcId="{643068E9-1D20-6744-81B0-23B5849C4540}" destId="{D3F91690-1892-F54D-96DE-5FA2A9696221}" srcOrd="12" destOrd="0" presId="urn:microsoft.com/office/officeart/2005/8/layout/default"/>
    <dgm:cxn modelId="{C1F7A4F5-8F9A-DF40-AF53-AE4AE6C4387D}" type="presParOf" srcId="{643068E9-1D20-6744-81B0-23B5849C4540}" destId="{69771DDE-D9D4-1C49-BF1B-521053B0FB2F}" srcOrd="13" destOrd="0" presId="urn:microsoft.com/office/officeart/2005/8/layout/default"/>
    <dgm:cxn modelId="{9C36FFD8-4902-D842-AEBD-7DB30C7132EA}" type="presParOf" srcId="{643068E9-1D20-6744-81B0-23B5849C4540}" destId="{84959BEC-530C-1E42-835C-93C4FAD6ED33}" srcOrd="14" destOrd="0" presId="urn:microsoft.com/office/officeart/2005/8/layout/default"/>
    <dgm:cxn modelId="{2834CA46-B3F4-9144-A4F1-22EF386AC6B7}" type="presParOf" srcId="{643068E9-1D20-6744-81B0-23B5849C4540}" destId="{C6BFC83C-1FD6-494A-9A56-44C36E85B602}" srcOrd="15" destOrd="0" presId="urn:microsoft.com/office/officeart/2005/8/layout/default"/>
    <dgm:cxn modelId="{467E211A-2E5B-ED4C-824A-E86CE19C385F}" type="presParOf" srcId="{643068E9-1D20-6744-81B0-23B5849C4540}" destId="{38CEF170-104A-854E-888F-95CE3E7B38F4}" srcOrd="16" destOrd="0" presId="urn:microsoft.com/office/officeart/2005/8/layout/default"/>
    <dgm:cxn modelId="{74C0C9A9-1143-4247-AB76-AB01A30937D5}" type="presParOf" srcId="{643068E9-1D20-6744-81B0-23B5849C4540}" destId="{EBF88347-9519-5544-B26E-742D904E02FF}" srcOrd="17" destOrd="0" presId="urn:microsoft.com/office/officeart/2005/8/layout/default"/>
    <dgm:cxn modelId="{B9B87046-2C59-B746-B0D5-12CF6CE7AD61}" type="presParOf" srcId="{643068E9-1D20-6744-81B0-23B5849C4540}" destId="{9D665A35-5640-8D44-8150-52DC50CC22B4}" srcOrd="18" destOrd="0" presId="urn:microsoft.com/office/officeart/2005/8/layout/default"/>
    <dgm:cxn modelId="{0F0EA03C-81A3-CA4B-994E-DA040D9630FE}" type="presParOf" srcId="{643068E9-1D20-6744-81B0-23B5849C4540}" destId="{6830C035-2D39-BB48-B9FE-956E01230906}" srcOrd="19" destOrd="0" presId="urn:microsoft.com/office/officeart/2005/8/layout/default"/>
    <dgm:cxn modelId="{39CF7FB1-A1A2-2140-9E39-6238D5DDA0E0}" type="presParOf" srcId="{643068E9-1D20-6744-81B0-23B5849C4540}" destId="{8A8F0EB7-9BDF-084B-989B-591FF2910336}" srcOrd="2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BE89DC-FFD4-E147-9471-C0EF71BF95B9}">
      <dsp:nvSpPr>
        <dsp:cNvPr id="0" name=""/>
        <dsp:cNvSpPr/>
      </dsp:nvSpPr>
      <dsp:spPr>
        <a:xfrm>
          <a:off x="700518" y="1928"/>
          <a:ext cx="2023467" cy="12140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bg1"/>
              </a:solidFill>
              <a:latin typeface="Times New Roman" panose="02020603050405020304" pitchFamily="18" charset="0"/>
              <a:cs typeface="Times New Roman" panose="02020603050405020304" pitchFamily="18" charset="0"/>
            </a:rPr>
            <a:t>INTRODUCTION</a:t>
          </a:r>
        </a:p>
      </dsp:txBody>
      <dsp:txXfrm>
        <a:off x="700518" y="1928"/>
        <a:ext cx="2023467" cy="1214080"/>
      </dsp:txXfrm>
    </dsp:sp>
    <dsp:sp modelId="{759156C0-85E0-3C42-93D2-9840C9BE05D1}">
      <dsp:nvSpPr>
        <dsp:cNvPr id="0" name=""/>
        <dsp:cNvSpPr/>
      </dsp:nvSpPr>
      <dsp:spPr>
        <a:xfrm>
          <a:off x="2904559" y="1928"/>
          <a:ext cx="2023467" cy="12140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bg1"/>
              </a:solidFill>
              <a:latin typeface="Times New Roman" panose="02020603050405020304" pitchFamily="18" charset="0"/>
              <a:cs typeface="Times New Roman" panose="02020603050405020304" pitchFamily="18" charset="0"/>
            </a:rPr>
            <a:t>MOTIVATION</a:t>
          </a:r>
          <a:r>
            <a:rPr lang="en-US" sz="1900" kern="1200" dirty="0"/>
            <a:t> </a:t>
          </a:r>
        </a:p>
      </dsp:txBody>
      <dsp:txXfrm>
        <a:off x="2904559" y="1928"/>
        <a:ext cx="2023467" cy="1214080"/>
      </dsp:txXfrm>
    </dsp:sp>
    <dsp:sp modelId="{F33C3015-6C12-0643-949D-A5414D09FDE9}">
      <dsp:nvSpPr>
        <dsp:cNvPr id="0" name=""/>
        <dsp:cNvSpPr/>
      </dsp:nvSpPr>
      <dsp:spPr>
        <a:xfrm>
          <a:off x="5130373" y="1928"/>
          <a:ext cx="2023467" cy="12140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bg1"/>
              </a:solidFill>
              <a:latin typeface="Times New Roman" panose="02020603050405020304" pitchFamily="18" charset="0"/>
              <a:cs typeface="Times New Roman" panose="02020603050405020304" pitchFamily="18" charset="0"/>
            </a:rPr>
            <a:t>LITERATURE REVIEW</a:t>
          </a:r>
        </a:p>
      </dsp:txBody>
      <dsp:txXfrm>
        <a:off x="5130373" y="1928"/>
        <a:ext cx="2023467" cy="1214080"/>
      </dsp:txXfrm>
    </dsp:sp>
    <dsp:sp modelId="{4807CBDA-6545-9C41-8103-4E37C8255EF6}">
      <dsp:nvSpPr>
        <dsp:cNvPr id="0" name=""/>
        <dsp:cNvSpPr/>
      </dsp:nvSpPr>
      <dsp:spPr>
        <a:xfrm>
          <a:off x="7269097" y="0"/>
          <a:ext cx="2023467" cy="12140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bg1"/>
              </a:solidFill>
              <a:latin typeface="Times New Roman" panose="02020603050405020304" pitchFamily="18" charset="0"/>
              <a:cs typeface="Times New Roman" panose="02020603050405020304" pitchFamily="18" charset="0"/>
            </a:rPr>
            <a:t>THEORY AND HYPOTHSES</a:t>
          </a:r>
        </a:p>
      </dsp:txBody>
      <dsp:txXfrm>
        <a:off x="7269097" y="0"/>
        <a:ext cx="2023467" cy="1214080"/>
      </dsp:txXfrm>
    </dsp:sp>
    <dsp:sp modelId="{9C35767E-63C1-8146-8726-E986EC1B8ADC}">
      <dsp:nvSpPr>
        <dsp:cNvPr id="0" name=""/>
        <dsp:cNvSpPr/>
      </dsp:nvSpPr>
      <dsp:spPr>
        <a:xfrm>
          <a:off x="678745" y="1418355"/>
          <a:ext cx="2023467" cy="12140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bg1"/>
              </a:solidFill>
              <a:latin typeface="Times New Roman" panose="02020603050405020304" pitchFamily="18" charset="0"/>
              <a:cs typeface="Times New Roman" panose="02020603050405020304" pitchFamily="18" charset="0"/>
            </a:rPr>
            <a:t>DATA SOURCE </a:t>
          </a:r>
        </a:p>
      </dsp:txBody>
      <dsp:txXfrm>
        <a:off x="678745" y="1418355"/>
        <a:ext cx="2023467" cy="1214080"/>
      </dsp:txXfrm>
    </dsp:sp>
    <dsp:sp modelId="{56BA4DED-1D5A-0A4E-9D34-D7235871266B}">
      <dsp:nvSpPr>
        <dsp:cNvPr id="0" name=""/>
        <dsp:cNvSpPr/>
      </dsp:nvSpPr>
      <dsp:spPr>
        <a:xfrm>
          <a:off x="2904559" y="1418355"/>
          <a:ext cx="2023467" cy="12140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bg1"/>
              </a:solidFill>
              <a:latin typeface="Times New Roman" panose="02020603050405020304" pitchFamily="18" charset="0"/>
              <a:cs typeface="Times New Roman" panose="02020603050405020304" pitchFamily="18" charset="0"/>
            </a:rPr>
            <a:t>ABOUT DATA </a:t>
          </a:r>
        </a:p>
      </dsp:txBody>
      <dsp:txXfrm>
        <a:off x="2904559" y="1418355"/>
        <a:ext cx="2023467" cy="1214080"/>
      </dsp:txXfrm>
    </dsp:sp>
    <dsp:sp modelId="{D3F91690-1892-F54D-96DE-5FA2A9696221}">
      <dsp:nvSpPr>
        <dsp:cNvPr id="0" name=""/>
        <dsp:cNvSpPr/>
      </dsp:nvSpPr>
      <dsp:spPr>
        <a:xfrm>
          <a:off x="5119608" y="1407599"/>
          <a:ext cx="2023467" cy="12140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bg1"/>
              </a:solidFill>
              <a:latin typeface="Times New Roman" panose="02020603050405020304" pitchFamily="18" charset="0"/>
              <a:cs typeface="Times New Roman" panose="02020603050405020304" pitchFamily="18" charset="0"/>
            </a:rPr>
            <a:t>VISUALIZATION</a:t>
          </a:r>
        </a:p>
      </dsp:txBody>
      <dsp:txXfrm>
        <a:off x="5119608" y="1407599"/>
        <a:ext cx="2023467" cy="1214080"/>
      </dsp:txXfrm>
    </dsp:sp>
    <dsp:sp modelId="{84959BEC-530C-1E42-835C-93C4FAD6ED33}">
      <dsp:nvSpPr>
        <dsp:cNvPr id="0" name=""/>
        <dsp:cNvSpPr/>
      </dsp:nvSpPr>
      <dsp:spPr>
        <a:xfrm>
          <a:off x="7356187" y="1418355"/>
          <a:ext cx="2023467" cy="12140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bg1"/>
              </a:solidFill>
              <a:latin typeface="Times New Roman" panose="02020603050405020304" pitchFamily="18" charset="0"/>
              <a:cs typeface="Times New Roman" panose="02020603050405020304" pitchFamily="18" charset="0"/>
            </a:rPr>
            <a:t>CORRELATION</a:t>
          </a:r>
        </a:p>
      </dsp:txBody>
      <dsp:txXfrm>
        <a:off x="7356187" y="1418355"/>
        <a:ext cx="2023467" cy="1214080"/>
      </dsp:txXfrm>
    </dsp:sp>
    <dsp:sp modelId="{38CEF170-104A-854E-888F-95CE3E7B38F4}">
      <dsp:nvSpPr>
        <dsp:cNvPr id="0" name=""/>
        <dsp:cNvSpPr/>
      </dsp:nvSpPr>
      <dsp:spPr>
        <a:xfrm>
          <a:off x="1813425" y="2834782"/>
          <a:ext cx="2023467" cy="12140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bg1"/>
              </a:solidFill>
              <a:latin typeface="Times New Roman" panose="02020603050405020304" pitchFamily="18" charset="0"/>
              <a:cs typeface="Times New Roman" panose="02020603050405020304" pitchFamily="18" charset="0"/>
            </a:rPr>
            <a:t>RESULTS</a:t>
          </a:r>
        </a:p>
      </dsp:txBody>
      <dsp:txXfrm>
        <a:off x="1813425" y="2834782"/>
        <a:ext cx="2023467" cy="1214080"/>
      </dsp:txXfrm>
    </dsp:sp>
    <dsp:sp modelId="{9D665A35-5640-8D44-8150-52DC50CC22B4}">
      <dsp:nvSpPr>
        <dsp:cNvPr id="0" name=""/>
        <dsp:cNvSpPr/>
      </dsp:nvSpPr>
      <dsp:spPr>
        <a:xfrm>
          <a:off x="4017466" y="2834782"/>
          <a:ext cx="2023467" cy="12140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bg1"/>
              </a:solidFill>
              <a:latin typeface="Times New Roman" panose="02020603050405020304" pitchFamily="18" charset="0"/>
              <a:cs typeface="Times New Roman" panose="02020603050405020304" pitchFamily="18" charset="0"/>
            </a:rPr>
            <a:t>CONCLUSION</a:t>
          </a:r>
        </a:p>
      </dsp:txBody>
      <dsp:txXfrm>
        <a:off x="4017466" y="2834782"/>
        <a:ext cx="2023467" cy="1214080"/>
      </dsp:txXfrm>
    </dsp:sp>
    <dsp:sp modelId="{8A8F0EB7-9BDF-084B-989B-591FF2910336}">
      <dsp:nvSpPr>
        <dsp:cNvPr id="0" name=""/>
        <dsp:cNvSpPr/>
      </dsp:nvSpPr>
      <dsp:spPr>
        <a:xfrm>
          <a:off x="6265052" y="2834782"/>
          <a:ext cx="2023467" cy="12140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bg1"/>
              </a:solidFill>
              <a:latin typeface="Times New Roman" panose="02020603050405020304" pitchFamily="18" charset="0"/>
              <a:cs typeface="Times New Roman" panose="02020603050405020304" pitchFamily="18" charset="0"/>
            </a:rPr>
            <a:t>REFERENCES</a:t>
          </a:r>
        </a:p>
      </dsp:txBody>
      <dsp:txXfrm>
        <a:off x="6265052" y="2834782"/>
        <a:ext cx="2023467" cy="121408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0AFD10-CA56-794A-AC8D-230043EC50F7}" type="datetimeFigureOut">
              <a:rPr lang="en-US" smtClean="0"/>
              <a:t>8/8/24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855F9A-2E86-CF4B-B32F-2C59D2F82CA1}" type="slidenum">
              <a:rPr lang="en-US" smtClean="0"/>
              <a:t>‹#›</a:t>
            </a:fld>
            <a:endParaRPr lang="en-US"/>
          </a:p>
        </p:txBody>
      </p:sp>
    </p:spTree>
    <p:extLst>
      <p:ext uri="{BB962C8B-B14F-4D97-AF65-F5344CB8AC3E}">
        <p14:creationId xmlns:p14="http://schemas.microsoft.com/office/powerpoint/2010/main" val="3267609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55F9A-2E86-CF4B-B32F-2C59D2F82CA1}" type="slidenum">
              <a:rPr lang="en-US" smtClean="0"/>
              <a:t>6</a:t>
            </a:fld>
            <a:endParaRPr lang="en-US"/>
          </a:p>
        </p:txBody>
      </p:sp>
    </p:spTree>
    <p:extLst>
      <p:ext uri="{BB962C8B-B14F-4D97-AF65-F5344CB8AC3E}">
        <p14:creationId xmlns:p14="http://schemas.microsoft.com/office/powerpoint/2010/main" val="3701226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55F9A-2E86-CF4B-B32F-2C59D2F82CA1}" type="slidenum">
              <a:rPr lang="en-US" smtClean="0"/>
              <a:t>10</a:t>
            </a:fld>
            <a:endParaRPr lang="en-US"/>
          </a:p>
        </p:txBody>
      </p:sp>
    </p:spTree>
    <p:extLst>
      <p:ext uri="{BB962C8B-B14F-4D97-AF65-F5344CB8AC3E}">
        <p14:creationId xmlns:p14="http://schemas.microsoft.com/office/powerpoint/2010/main" val="3502586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55F9A-2E86-CF4B-B32F-2C59D2F82CA1}" type="slidenum">
              <a:rPr lang="en-US" smtClean="0"/>
              <a:t>17</a:t>
            </a:fld>
            <a:endParaRPr lang="en-US"/>
          </a:p>
        </p:txBody>
      </p:sp>
    </p:spTree>
    <p:extLst>
      <p:ext uri="{BB962C8B-B14F-4D97-AF65-F5344CB8AC3E}">
        <p14:creationId xmlns:p14="http://schemas.microsoft.com/office/powerpoint/2010/main" val="367997337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906CF19-E94E-D949-B74A-FB5CD0A5EE9A}" type="datetimeFigureOut">
              <a:rPr lang="en-US" smtClean="0"/>
              <a:t>8/8/24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9D6865C2-DCD1-2047-8611-9639150885B1}" type="slidenum">
              <a:rPr lang="en-US" smtClean="0"/>
              <a:t>‹#›</a:t>
            </a:fld>
            <a:endParaRPr lang="en-US"/>
          </a:p>
        </p:txBody>
      </p:sp>
    </p:spTree>
    <p:extLst>
      <p:ext uri="{BB962C8B-B14F-4D97-AF65-F5344CB8AC3E}">
        <p14:creationId xmlns:p14="http://schemas.microsoft.com/office/powerpoint/2010/main" val="1375144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06CF19-E94E-D949-B74A-FB5CD0A5EE9A}" type="datetimeFigureOut">
              <a:rPr lang="en-US" smtClean="0"/>
              <a:t>8/8/24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6865C2-DCD1-2047-8611-9639150885B1}" type="slidenum">
              <a:rPr lang="en-US" smtClean="0"/>
              <a:t>‹#›</a:t>
            </a:fld>
            <a:endParaRPr lang="en-US"/>
          </a:p>
        </p:txBody>
      </p:sp>
    </p:spTree>
    <p:extLst>
      <p:ext uri="{BB962C8B-B14F-4D97-AF65-F5344CB8AC3E}">
        <p14:creationId xmlns:p14="http://schemas.microsoft.com/office/powerpoint/2010/main" val="36025774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06CF19-E94E-D949-B74A-FB5CD0A5EE9A}" type="datetimeFigureOut">
              <a:rPr lang="en-US" smtClean="0"/>
              <a:t>8/8/24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6865C2-DCD1-2047-8611-9639150885B1}" type="slidenum">
              <a:rPr lang="en-US" smtClean="0"/>
              <a:t>‹#›</a:t>
            </a:fld>
            <a:endParaRPr lang="en-US"/>
          </a:p>
        </p:txBody>
      </p:sp>
    </p:spTree>
    <p:extLst>
      <p:ext uri="{BB962C8B-B14F-4D97-AF65-F5344CB8AC3E}">
        <p14:creationId xmlns:p14="http://schemas.microsoft.com/office/powerpoint/2010/main" val="3172549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06CF19-E94E-D949-B74A-FB5CD0A5EE9A}" type="datetimeFigureOut">
              <a:rPr lang="en-US" smtClean="0"/>
              <a:t>8/8/24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6865C2-DCD1-2047-8611-9639150885B1}" type="slidenum">
              <a:rPr lang="en-US" smtClean="0"/>
              <a:t>‹#›</a:t>
            </a:fld>
            <a:endParaRPr lang="en-US"/>
          </a:p>
        </p:txBody>
      </p:sp>
    </p:spTree>
    <p:extLst>
      <p:ext uri="{BB962C8B-B14F-4D97-AF65-F5344CB8AC3E}">
        <p14:creationId xmlns:p14="http://schemas.microsoft.com/office/powerpoint/2010/main" val="3967443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8906CF19-E94E-D949-B74A-FB5CD0A5EE9A}" type="datetimeFigureOut">
              <a:rPr lang="en-US" smtClean="0"/>
              <a:t>8/8/24</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9D6865C2-DCD1-2047-8611-9639150885B1}" type="slidenum">
              <a:rPr lang="en-US" smtClean="0"/>
              <a:t>‹#›</a:t>
            </a:fld>
            <a:endParaRPr lang="en-US"/>
          </a:p>
        </p:txBody>
      </p:sp>
    </p:spTree>
    <p:extLst>
      <p:ext uri="{BB962C8B-B14F-4D97-AF65-F5344CB8AC3E}">
        <p14:creationId xmlns:p14="http://schemas.microsoft.com/office/powerpoint/2010/main" val="215357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906CF19-E94E-D949-B74A-FB5CD0A5EE9A}" type="datetimeFigureOut">
              <a:rPr lang="en-US" smtClean="0"/>
              <a:t>8/8/24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6865C2-DCD1-2047-8611-9639150885B1}" type="slidenum">
              <a:rPr lang="en-US" smtClean="0"/>
              <a:t>‹#›</a:t>
            </a:fld>
            <a:endParaRPr lang="en-US"/>
          </a:p>
        </p:txBody>
      </p:sp>
    </p:spTree>
    <p:extLst>
      <p:ext uri="{BB962C8B-B14F-4D97-AF65-F5344CB8AC3E}">
        <p14:creationId xmlns:p14="http://schemas.microsoft.com/office/powerpoint/2010/main" val="375657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06CF19-E94E-D949-B74A-FB5CD0A5EE9A}" type="datetimeFigureOut">
              <a:rPr lang="en-US" smtClean="0"/>
              <a:t>8/8/24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6865C2-DCD1-2047-8611-9639150885B1}"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83503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906CF19-E94E-D949-B74A-FB5CD0A5EE9A}" type="datetimeFigureOut">
              <a:rPr lang="en-US" smtClean="0"/>
              <a:t>8/8/24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6865C2-DCD1-2047-8611-9639150885B1}"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62538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06CF19-E94E-D949-B74A-FB5CD0A5EE9A}" type="datetimeFigureOut">
              <a:rPr lang="en-US" smtClean="0"/>
              <a:t>8/8/24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6865C2-DCD1-2047-8611-9639150885B1}" type="slidenum">
              <a:rPr lang="en-US" smtClean="0"/>
              <a:t>‹#›</a:t>
            </a:fld>
            <a:endParaRPr lang="en-US"/>
          </a:p>
        </p:txBody>
      </p:sp>
    </p:spTree>
    <p:extLst>
      <p:ext uri="{BB962C8B-B14F-4D97-AF65-F5344CB8AC3E}">
        <p14:creationId xmlns:p14="http://schemas.microsoft.com/office/powerpoint/2010/main" val="3321267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06CF19-E94E-D949-B74A-FB5CD0A5EE9A}" type="datetimeFigureOut">
              <a:rPr lang="en-US" smtClean="0"/>
              <a:t>8/8/24</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9D6865C2-DCD1-2047-8611-9639150885B1}" type="slidenum">
              <a:rPr lang="en-US" smtClean="0"/>
              <a:t>‹#›</a:t>
            </a:fld>
            <a:endParaRPr lang="en-US"/>
          </a:p>
        </p:txBody>
      </p:sp>
    </p:spTree>
    <p:extLst>
      <p:ext uri="{BB962C8B-B14F-4D97-AF65-F5344CB8AC3E}">
        <p14:creationId xmlns:p14="http://schemas.microsoft.com/office/powerpoint/2010/main" val="553136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06CF19-E94E-D949-B74A-FB5CD0A5EE9A}" type="datetimeFigureOut">
              <a:rPr lang="en-US" smtClean="0"/>
              <a:t>8/8/24</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9D6865C2-DCD1-2047-8611-9639150885B1}" type="slidenum">
              <a:rPr lang="en-US" smtClean="0"/>
              <a:t>‹#›</a:t>
            </a:fld>
            <a:endParaRPr lang="en-US"/>
          </a:p>
        </p:txBody>
      </p:sp>
    </p:spTree>
    <p:extLst>
      <p:ext uri="{BB962C8B-B14F-4D97-AF65-F5344CB8AC3E}">
        <p14:creationId xmlns:p14="http://schemas.microsoft.com/office/powerpoint/2010/main" val="737871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4.png"/><Relationship Id="rId2" Type="http://schemas.openxmlformats.org/officeDocument/2006/relationships/slideLayout" Target="../slideLayouts/slideLayout2.xml"/><Relationship Id="rId16" Type="http://schemas.microsoft.com/office/2007/relationships/hdphoto" Target="../media/hdphoto2.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extLst>
              <a:ext uri="{BEBA8EAE-BF5A-486C-A8C5-ECC9F3942E4B}">
                <a14:imgProps xmlns:a14="http://schemas.microsoft.com/office/drawing/2010/main">
                  <a14:imgLayer r:embed="rId14">
                    <a14:imgEffect>
                      <a14:sharpenSoften amount="-47000"/>
                    </a14:imgEffect>
                    <a14:imgEffect>
                      <a14:brightnessContrast bright="-13000" contrast="-64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906CF19-E94E-D949-B74A-FB5CD0A5EE9A}" type="datetimeFigureOut">
              <a:rPr lang="en-US" smtClean="0"/>
              <a:t>8/8/24</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5">
                <a:duotone>
                  <a:schemeClr val="accent1">
                    <a:shade val="45000"/>
                    <a:satMod val="135000"/>
                  </a:schemeClr>
                  <a:prstClr val="white"/>
                </a:duotone>
                <a:extLst>
                  <a:ext uri="{BEBA8EAE-BF5A-486C-A8C5-ECC9F3942E4B}">
                    <a14:imgProps xmlns:a14="http://schemas.microsoft.com/office/drawing/2010/main">
                      <a14:imgLayer r:embed="rId16">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9D6865C2-DCD1-2047-8611-9639150885B1}" type="slidenum">
              <a:rPr lang="en-US" smtClean="0"/>
              <a:t>‹#›</a:t>
            </a:fld>
            <a:endParaRPr lang="en-US"/>
          </a:p>
        </p:txBody>
      </p:sp>
    </p:spTree>
    <p:extLst>
      <p:ext uri="{BB962C8B-B14F-4D97-AF65-F5344CB8AC3E}">
        <p14:creationId xmlns:p14="http://schemas.microsoft.com/office/powerpoint/2010/main" val="386322029"/>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l" defTabSz="914400" rtl="0" eaLnBrk="1" latinLnBrk="0" hangingPunct="1">
        <a:lnSpc>
          <a:spcPct val="90000"/>
        </a:lnSpc>
        <a:spcBef>
          <a:spcPct val="0"/>
        </a:spcBef>
        <a:buNone/>
        <a:defRPr sz="5400" kern="1200" cap="all" baseline="0">
          <a:blipFill>
            <a:blip r:embed="rId17">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www.emerald.com/insight/publication/issn/1757-9880" TargetMode="External"/><Relationship Id="rId3" Type="http://schemas.openxmlformats.org/officeDocument/2006/relationships/hyperlink" Target="https://www.emerald.com/insight/search?q=Zhenxing%20Mao" TargetMode="External"/><Relationship Id="rId7" Type="http://schemas.openxmlformats.org/officeDocument/2006/relationships/hyperlink" Target="https://www.emerald.com/insight/search?q=Daniel%20Guttentag" TargetMode="External"/><Relationship Id="rId2" Type="http://schemas.openxmlformats.org/officeDocument/2006/relationships/hyperlink" Target="https://www.emerald.com/insight/search?q=Karen%20Xie" TargetMode="External"/><Relationship Id="rId1" Type="http://schemas.openxmlformats.org/officeDocument/2006/relationships/slideLayout" Target="../slideLayouts/slideLayout2.xml"/><Relationship Id="rId6" Type="http://schemas.openxmlformats.org/officeDocument/2006/relationships/hyperlink" Target="https://www.emerald.com/insight/content/doi/10.1108/IJCHM-07-2016-0345/full/html" TargetMode="External"/><Relationship Id="rId5" Type="http://schemas.openxmlformats.org/officeDocument/2006/relationships/hyperlink" Target="https://doi.org/10.1108/IJCHM-07-2016-0345" TargetMode="External"/><Relationship Id="rId10" Type="http://schemas.openxmlformats.org/officeDocument/2006/relationships/hyperlink" Target="https://ssrn.com/abstract=2554500" TargetMode="External"/><Relationship Id="rId4" Type="http://schemas.openxmlformats.org/officeDocument/2006/relationships/hyperlink" Target="https://www.emerald.com/insight/publication/issn/0959-6119" TargetMode="External"/><Relationship Id="rId9" Type="http://schemas.openxmlformats.org/officeDocument/2006/relationships/hyperlink" Target="https://doi.org/10.1108/JHTT-08-2018-0075"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mohamedirfansh.github.io/Airbnb-Data-Science-Project/"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1660F-8A40-5E9B-E000-3ABDF2437AC3}"/>
              </a:ext>
            </a:extLst>
          </p:cNvPr>
          <p:cNvSpPr>
            <a:spLocks noGrp="1"/>
          </p:cNvSpPr>
          <p:nvPr>
            <p:ph type="ctrTitle"/>
          </p:nvPr>
        </p:nvSpPr>
        <p:spPr>
          <a:xfrm>
            <a:off x="1112520" y="1138016"/>
            <a:ext cx="9966960" cy="3035808"/>
          </a:xfrm>
        </p:spPr>
        <p:txBody>
          <a:bodyPr/>
          <a:lstStyle/>
          <a:p>
            <a:pPr algn="ctr"/>
            <a:r>
              <a:rPr lang="en-US" sz="6000" dirty="0">
                <a:solidFill>
                  <a:schemeClr val="bg1"/>
                </a:solidFill>
                <a:latin typeface="Times New Roman" panose="02020603050405020304" pitchFamily="18" charset="0"/>
                <a:cs typeface="Times New Roman" panose="02020603050405020304" pitchFamily="18" charset="0"/>
              </a:rPr>
              <a:t>Host – superhost</a:t>
            </a:r>
            <a:br>
              <a:rPr lang="en-US" sz="6000" dirty="0">
                <a:solidFill>
                  <a:schemeClr val="bg1"/>
                </a:solidFill>
                <a:latin typeface="Times New Roman" panose="02020603050405020304" pitchFamily="18" charset="0"/>
                <a:cs typeface="Times New Roman" panose="02020603050405020304" pitchFamily="18" charset="0"/>
              </a:rPr>
            </a:br>
            <a:r>
              <a:rPr lang="en-US" sz="6000" dirty="0">
                <a:solidFill>
                  <a:schemeClr val="bg1"/>
                </a:solidFill>
                <a:latin typeface="Times New Roman" panose="02020603050405020304" pitchFamily="18" charset="0"/>
                <a:cs typeface="Times New Roman" panose="02020603050405020304" pitchFamily="18" charset="0"/>
              </a:rPr>
              <a:t>an analysis on Airbnb Data </a:t>
            </a:r>
          </a:p>
        </p:txBody>
      </p:sp>
      <p:sp>
        <p:nvSpPr>
          <p:cNvPr id="7" name="Subtitle 6">
            <a:extLst>
              <a:ext uri="{FF2B5EF4-FFF2-40B4-BE49-F238E27FC236}">
                <a16:creationId xmlns:a16="http://schemas.microsoft.com/office/drawing/2014/main" id="{6DEC6440-3806-A051-2A6E-F3B2299FB367}"/>
              </a:ext>
            </a:extLst>
          </p:cNvPr>
          <p:cNvSpPr>
            <a:spLocks noGrp="1"/>
          </p:cNvSpPr>
          <p:nvPr>
            <p:ph type="subTitle" idx="1"/>
          </p:nvPr>
        </p:nvSpPr>
        <p:spPr>
          <a:xfrm>
            <a:off x="1917353" y="4933613"/>
            <a:ext cx="7891272" cy="1024425"/>
          </a:xfrm>
        </p:spPr>
        <p:txBody>
          <a:bodyPr>
            <a:noAutofit/>
          </a:bodyPr>
          <a:lstStyle/>
          <a:p>
            <a:pPr algn="ctr">
              <a:lnSpc>
                <a:spcPct val="100000"/>
              </a:lnSpc>
            </a:pPr>
            <a:r>
              <a:rPr lang="en-US" sz="2400" b="1" dirty="0">
                <a:solidFill>
                  <a:schemeClr val="bg1"/>
                </a:solidFill>
                <a:latin typeface="Times New Roman" panose="02020603050405020304" pitchFamily="18" charset="0"/>
                <a:ea typeface="Open Sans"/>
                <a:cs typeface="Times New Roman" panose="02020603050405020304" pitchFamily="18" charset="0"/>
              </a:rPr>
              <a:t>Shreya Chanda </a:t>
            </a:r>
          </a:p>
        </p:txBody>
      </p:sp>
      <p:sp>
        <p:nvSpPr>
          <p:cNvPr id="9" name="TextBox 8">
            <a:extLst>
              <a:ext uri="{FF2B5EF4-FFF2-40B4-BE49-F238E27FC236}">
                <a16:creationId xmlns:a16="http://schemas.microsoft.com/office/drawing/2014/main" id="{76BF9EB1-F4D2-E448-B65E-9BC058316439}"/>
              </a:ext>
            </a:extLst>
          </p:cNvPr>
          <p:cNvSpPr txBox="1"/>
          <p:nvPr/>
        </p:nvSpPr>
        <p:spPr>
          <a:xfrm>
            <a:off x="2286054" y="4471948"/>
            <a:ext cx="7371026" cy="461665"/>
          </a:xfrm>
          <a:prstGeom prst="rect">
            <a:avLst/>
          </a:prstGeom>
          <a:noFill/>
        </p:spPr>
        <p:txBody>
          <a:bodyPr wrap="square">
            <a:spAutoFit/>
          </a:bodyPr>
          <a:lstStyle/>
          <a:p>
            <a:pPr marL="0" indent="0"/>
            <a:r>
              <a:rPr lang="en-US" sz="2400" dirty="0">
                <a:solidFill>
                  <a:schemeClr val="bg1"/>
                </a:solidFill>
                <a:latin typeface="Times New Roman" panose="02020603050405020304" pitchFamily="18" charset="0"/>
                <a:cs typeface="Times New Roman" panose="02020603050405020304" pitchFamily="18" charset="0"/>
              </a:rPr>
              <a:t>MSIS 642 Multivariate and Regression-FALL 2022</a:t>
            </a:r>
          </a:p>
        </p:txBody>
      </p:sp>
    </p:spTree>
    <p:extLst>
      <p:ext uri="{BB962C8B-B14F-4D97-AF65-F5344CB8AC3E}">
        <p14:creationId xmlns:p14="http://schemas.microsoft.com/office/powerpoint/2010/main" val="32649164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EADE6-0782-8C95-48F6-379964AFAD83}"/>
              </a:ext>
            </a:extLst>
          </p:cNvPr>
          <p:cNvSpPr>
            <a:spLocks noGrp="1"/>
          </p:cNvSpPr>
          <p:nvPr>
            <p:ph type="title"/>
          </p:nvPr>
        </p:nvSpPr>
        <p:spPr>
          <a:xfrm>
            <a:off x="548833" y="35818"/>
            <a:ext cx="10058400" cy="1609344"/>
          </a:xfrm>
        </p:spPr>
        <p:txBody>
          <a:bodyPr/>
          <a:lstStyle/>
          <a:p>
            <a:pPr algn="ctr"/>
            <a:r>
              <a:rPr lang="en-US" dirty="0">
                <a:solidFill>
                  <a:schemeClr val="bg1"/>
                </a:solidFill>
                <a:latin typeface="Times New Roman" panose="02020603050405020304" pitchFamily="18" charset="0"/>
                <a:cs typeface="Times New Roman" panose="02020603050405020304" pitchFamily="18" charset="0"/>
              </a:rPr>
              <a:t>VISUALIZATION</a:t>
            </a:r>
          </a:p>
        </p:txBody>
      </p:sp>
      <p:pic>
        <p:nvPicPr>
          <p:cNvPr id="8" name="slide3" descr="Sheet 2">
            <a:extLst>
              <a:ext uri="{FF2B5EF4-FFF2-40B4-BE49-F238E27FC236}">
                <a16:creationId xmlns:a16="http://schemas.microsoft.com/office/drawing/2014/main" id="{4C75DD6B-278D-D0F1-A173-5FCB2688E30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56672" y="1645162"/>
            <a:ext cx="4580816" cy="4595618"/>
          </a:xfrm>
        </p:spPr>
      </p:pic>
      <p:pic>
        <p:nvPicPr>
          <p:cNvPr id="5" name="slide2" descr="Sheet 1">
            <a:extLst>
              <a:ext uri="{FF2B5EF4-FFF2-40B4-BE49-F238E27FC236}">
                <a16:creationId xmlns:a16="http://schemas.microsoft.com/office/drawing/2014/main" id="{AA46AF3F-3343-2D7D-7037-F69A21CF04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088" y="1645162"/>
            <a:ext cx="4675208" cy="4595618"/>
          </a:xfrm>
          <a:prstGeom prst="rect">
            <a:avLst/>
          </a:prstGeom>
        </p:spPr>
      </p:pic>
    </p:spTree>
    <p:extLst>
      <p:ext uri="{BB962C8B-B14F-4D97-AF65-F5344CB8AC3E}">
        <p14:creationId xmlns:p14="http://schemas.microsoft.com/office/powerpoint/2010/main" val="1671875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A76A9C-D432-20D1-D698-08015746CC33}"/>
              </a:ext>
            </a:extLst>
          </p:cNvPr>
          <p:cNvSpPr>
            <a:spLocks noGrp="1"/>
          </p:cNvSpPr>
          <p:nvPr>
            <p:ph type="title"/>
          </p:nvPr>
        </p:nvSpPr>
        <p:spPr>
          <a:xfrm>
            <a:off x="1066800" y="0"/>
            <a:ext cx="10058400" cy="1609344"/>
          </a:xfrm>
        </p:spPr>
        <p:txBody>
          <a:bodyPr/>
          <a:lstStyle/>
          <a:p>
            <a:pPr algn="ctr"/>
            <a:r>
              <a:rPr lang="en-US" dirty="0">
                <a:solidFill>
                  <a:schemeClr val="bg1"/>
                </a:solidFill>
                <a:latin typeface="Times New Roman" panose="02020603050405020304" pitchFamily="18" charset="0"/>
                <a:cs typeface="Times New Roman" panose="02020603050405020304" pitchFamily="18" charset="0"/>
              </a:rPr>
              <a:t>VISUALIZATION</a:t>
            </a:r>
            <a:endParaRPr lang="en-US" dirty="0">
              <a:solidFill>
                <a:schemeClr val="bg1"/>
              </a:solidFill>
            </a:endParaRPr>
          </a:p>
        </p:txBody>
      </p:sp>
      <p:pic>
        <p:nvPicPr>
          <p:cNvPr id="5" name="slide2" descr="Sheet 1">
            <a:extLst>
              <a:ext uri="{FF2B5EF4-FFF2-40B4-BE49-F238E27FC236}">
                <a16:creationId xmlns:a16="http://schemas.microsoft.com/office/drawing/2014/main" id="{B90993FA-03C7-7F4F-B538-A7A0A983F8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3225" y="1609344"/>
            <a:ext cx="6665550" cy="4352544"/>
          </a:xfrm>
          <a:prstGeom prst="rect">
            <a:avLst/>
          </a:prstGeom>
        </p:spPr>
      </p:pic>
    </p:spTree>
    <p:extLst>
      <p:ext uri="{BB962C8B-B14F-4D97-AF65-F5344CB8AC3E}">
        <p14:creationId xmlns:p14="http://schemas.microsoft.com/office/powerpoint/2010/main" val="1071594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5894B-5AC4-B327-16D4-55A24639E91F}"/>
              </a:ext>
            </a:extLst>
          </p:cNvPr>
          <p:cNvSpPr>
            <a:spLocks noGrp="1"/>
          </p:cNvSpPr>
          <p:nvPr>
            <p:ph type="title"/>
          </p:nvPr>
        </p:nvSpPr>
        <p:spPr>
          <a:xfrm>
            <a:off x="1066799" y="12994"/>
            <a:ext cx="10058400" cy="1609344"/>
          </a:xfrm>
        </p:spPr>
        <p:txBody>
          <a:bodyPr/>
          <a:lstStyle/>
          <a:p>
            <a:pPr algn="ctr"/>
            <a:r>
              <a:rPr lang="en-US" dirty="0">
                <a:solidFill>
                  <a:schemeClr val="bg1"/>
                </a:solidFill>
                <a:latin typeface="Times New Roman" panose="02020603050405020304" pitchFamily="18" charset="0"/>
                <a:cs typeface="Times New Roman" panose="02020603050405020304" pitchFamily="18" charset="0"/>
              </a:rPr>
              <a:t>VISUALIZATION</a:t>
            </a:r>
          </a:p>
        </p:txBody>
      </p:sp>
      <p:pic>
        <p:nvPicPr>
          <p:cNvPr id="4" name="Content Placeholder 3">
            <a:extLst>
              <a:ext uri="{FF2B5EF4-FFF2-40B4-BE49-F238E27FC236}">
                <a16:creationId xmlns:a16="http://schemas.microsoft.com/office/drawing/2014/main" id="{2D5659C7-3172-89AF-D425-A399E0F476DF}"/>
              </a:ext>
            </a:extLst>
          </p:cNvPr>
          <p:cNvPicPr>
            <a:picLocks noGrp="1" noChangeAspect="1"/>
          </p:cNvPicPr>
          <p:nvPr>
            <p:ph idx="1"/>
          </p:nvPr>
        </p:nvPicPr>
        <p:blipFill rotWithShape="1">
          <a:blip r:embed="rId2"/>
          <a:srcRect t="65241" r="50051" b="8137"/>
          <a:stretch/>
        </p:blipFill>
        <p:spPr>
          <a:xfrm>
            <a:off x="2975281" y="1588212"/>
            <a:ext cx="6017235" cy="2202982"/>
          </a:xfrm>
          <a:prstGeom prst="rect">
            <a:avLst/>
          </a:prstGeom>
        </p:spPr>
      </p:pic>
      <p:pic>
        <p:nvPicPr>
          <p:cNvPr id="5" name="Picture 4">
            <a:extLst>
              <a:ext uri="{FF2B5EF4-FFF2-40B4-BE49-F238E27FC236}">
                <a16:creationId xmlns:a16="http://schemas.microsoft.com/office/drawing/2014/main" id="{83E0A4BD-5519-6C07-BDE4-E724309B9B68}"/>
              </a:ext>
            </a:extLst>
          </p:cNvPr>
          <p:cNvPicPr>
            <a:picLocks noChangeAspect="1"/>
          </p:cNvPicPr>
          <p:nvPr/>
        </p:nvPicPr>
        <p:blipFill rotWithShape="1">
          <a:blip r:embed="rId2"/>
          <a:srcRect l="50000" t="51097" r="2790" b="8989"/>
          <a:stretch/>
        </p:blipFill>
        <p:spPr>
          <a:xfrm>
            <a:off x="2975281" y="3976676"/>
            <a:ext cx="6017235" cy="2337495"/>
          </a:xfrm>
          <a:prstGeom prst="rect">
            <a:avLst/>
          </a:prstGeom>
        </p:spPr>
      </p:pic>
    </p:spTree>
    <p:extLst>
      <p:ext uri="{BB962C8B-B14F-4D97-AF65-F5344CB8AC3E}">
        <p14:creationId xmlns:p14="http://schemas.microsoft.com/office/powerpoint/2010/main" val="3641991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30552-18A9-B228-0F8A-D62ABA14EFBA}"/>
              </a:ext>
            </a:extLst>
          </p:cNvPr>
          <p:cNvSpPr>
            <a:spLocks noGrp="1"/>
          </p:cNvSpPr>
          <p:nvPr>
            <p:ph type="title"/>
          </p:nvPr>
        </p:nvSpPr>
        <p:spPr>
          <a:xfrm>
            <a:off x="834613" y="0"/>
            <a:ext cx="10058400" cy="1609344"/>
          </a:xfrm>
        </p:spPr>
        <p:txBody>
          <a:bodyPr>
            <a:normAutofit/>
          </a:bodyPr>
          <a:lstStyle/>
          <a:p>
            <a:pPr algn="ctr"/>
            <a:r>
              <a:rPr lang="en-US" dirty="0">
                <a:solidFill>
                  <a:schemeClr val="bg1"/>
                </a:solidFill>
                <a:latin typeface="Times New Roman" panose="02020603050405020304" pitchFamily="18" charset="0"/>
                <a:cs typeface="Times New Roman" panose="02020603050405020304" pitchFamily="18" charset="0"/>
              </a:rPr>
              <a:t>DATA CLEANING </a:t>
            </a:r>
          </a:p>
        </p:txBody>
      </p:sp>
      <p:pic>
        <p:nvPicPr>
          <p:cNvPr id="4" name="Content Placeholder 3">
            <a:extLst>
              <a:ext uri="{FF2B5EF4-FFF2-40B4-BE49-F238E27FC236}">
                <a16:creationId xmlns:a16="http://schemas.microsoft.com/office/drawing/2014/main" id="{8F82D0D1-7516-0561-4851-878AE7C7826A}"/>
              </a:ext>
            </a:extLst>
          </p:cNvPr>
          <p:cNvPicPr>
            <a:picLocks noGrp="1" noChangeAspect="1"/>
          </p:cNvPicPr>
          <p:nvPr>
            <p:ph idx="1"/>
          </p:nvPr>
        </p:nvPicPr>
        <p:blipFill>
          <a:blip r:embed="rId2"/>
          <a:stretch>
            <a:fillRect/>
          </a:stretch>
        </p:blipFill>
        <p:spPr>
          <a:xfrm>
            <a:off x="801275" y="1800068"/>
            <a:ext cx="7305675" cy="4351338"/>
          </a:xfrm>
          <a:prstGeom prst="rect">
            <a:avLst/>
          </a:prstGeom>
        </p:spPr>
      </p:pic>
      <p:sp>
        <p:nvSpPr>
          <p:cNvPr id="5" name="TextBox 4">
            <a:extLst>
              <a:ext uri="{FF2B5EF4-FFF2-40B4-BE49-F238E27FC236}">
                <a16:creationId xmlns:a16="http://schemas.microsoft.com/office/drawing/2014/main" id="{E07381FA-D288-CECC-0E6E-9478086DF878}"/>
              </a:ext>
            </a:extLst>
          </p:cNvPr>
          <p:cNvSpPr txBox="1"/>
          <p:nvPr/>
        </p:nvSpPr>
        <p:spPr>
          <a:xfrm>
            <a:off x="8106950" y="1825625"/>
            <a:ext cx="2786063" cy="4031873"/>
          </a:xfrm>
          <a:prstGeom prst="rect">
            <a:avLst/>
          </a:prstGeom>
          <a:noFill/>
        </p:spPr>
        <p:txBody>
          <a:bodyPr wrap="square" rtlCol="0">
            <a:spAutoFit/>
          </a:bodyPr>
          <a:lstStyle/>
          <a:p>
            <a:r>
              <a:rPr lang="en-US" sz="3200" dirty="0">
                <a:solidFill>
                  <a:schemeClr val="bg1"/>
                </a:solidFill>
                <a:latin typeface="Times New Roman" panose="02020603050405020304" pitchFamily="18" charset="0"/>
                <a:cs typeface="Times New Roman" panose="02020603050405020304" pitchFamily="18" charset="0"/>
              </a:rPr>
              <a:t>Cleaning the data by checking for null values and removing attributes which are not required. </a:t>
            </a:r>
          </a:p>
        </p:txBody>
      </p:sp>
    </p:spTree>
    <p:extLst>
      <p:ext uri="{BB962C8B-B14F-4D97-AF65-F5344CB8AC3E}">
        <p14:creationId xmlns:p14="http://schemas.microsoft.com/office/powerpoint/2010/main" val="2424083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C84BA-FDAF-6D61-5763-B8E43C77F8EA}"/>
              </a:ext>
            </a:extLst>
          </p:cNvPr>
          <p:cNvSpPr>
            <a:spLocks noGrp="1"/>
          </p:cNvSpPr>
          <p:nvPr>
            <p:ph type="title"/>
          </p:nvPr>
        </p:nvSpPr>
        <p:spPr/>
        <p:txBody>
          <a:bodyPr/>
          <a:lstStyle/>
          <a:p>
            <a:pPr algn="ctr"/>
            <a:r>
              <a:rPr lang="en-US" dirty="0">
                <a:solidFill>
                  <a:schemeClr val="bg1"/>
                </a:solidFill>
                <a:latin typeface="Times New Roman" panose="02020603050405020304" pitchFamily="18" charset="0"/>
                <a:cs typeface="Times New Roman" panose="02020603050405020304" pitchFamily="18" charset="0"/>
              </a:rPr>
              <a:t>DATA SUMMARY </a:t>
            </a:r>
          </a:p>
        </p:txBody>
      </p:sp>
      <p:pic>
        <p:nvPicPr>
          <p:cNvPr id="9" name="Content Placeholder 8">
            <a:extLst>
              <a:ext uri="{FF2B5EF4-FFF2-40B4-BE49-F238E27FC236}">
                <a16:creationId xmlns:a16="http://schemas.microsoft.com/office/drawing/2014/main" id="{F9160879-C7FD-ADFA-7876-63665C4C254F}"/>
              </a:ext>
            </a:extLst>
          </p:cNvPr>
          <p:cNvPicPr>
            <a:picLocks noGrp="1" noChangeAspect="1"/>
          </p:cNvPicPr>
          <p:nvPr>
            <p:ph idx="1"/>
          </p:nvPr>
        </p:nvPicPr>
        <p:blipFill rotWithShape="1">
          <a:blip r:embed="rId2"/>
          <a:srcRect t="72426" b="8422"/>
          <a:stretch/>
        </p:blipFill>
        <p:spPr>
          <a:xfrm>
            <a:off x="1479776" y="2522464"/>
            <a:ext cx="9232448" cy="1146566"/>
          </a:xfrm>
        </p:spPr>
      </p:pic>
    </p:spTree>
    <p:extLst>
      <p:ext uri="{BB962C8B-B14F-4D97-AF65-F5344CB8AC3E}">
        <p14:creationId xmlns:p14="http://schemas.microsoft.com/office/powerpoint/2010/main" val="2164562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FDED7-6E1C-A6CF-F125-20C756B3ABA3}"/>
              </a:ext>
            </a:extLst>
          </p:cNvPr>
          <p:cNvSpPr>
            <a:spLocks noGrp="1"/>
          </p:cNvSpPr>
          <p:nvPr>
            <p:ph type="title"/>
          </p:nvPr>
        </p:nvSpPr>
        <p:spPr>
          <a:xfrm>
            <a:off x="924811" y="169983"/>
            <a:ext cx="10058400" cy="1609344"/>
          </a:xfrm>
        </p:spPr>
        <p:txBody>
          <a:bodyPr>
            <a:normAutofit/>
          </a:bodyPr>
          <a:lstStyle/>
          <a:p>
            <a:pPr algn="ctr"/>
            <a:r>
              <a:rPr lang="en-US" dirty="0">
                <a:solidFill>
                  <a:schemeClr val="bg1"/>
                </a:solidFill>
                <a:latin typeface="Times New Roman" panose="02020603050405020304" pitchFamily="18" charset="0"/>
                <a:cs typeface="Times New Roman" panose="02020603050405020304" pitchFamily="18" charset="0"/>
              </a:rPr>
              <a:t>Checking Assumption for Logistic Regression</a:t>
            </a:r>
          </a:p>
        </p:txBody>
      </p:sp>
      <p:sp>
        <p:nvSpPr>
          <p:cNvPr id="5" name="TextBox 4">
            <a:extLst>
              <a:ext uri="{FF2B5EF4-FFF2-40B4-BE49-F238E27FC236}">
                <a16:creationId xmlns:a16="http://schemas.microsoft.com/office/drawing/2014/main" id="{E5DFEAA3-87CC-4641-7FCA-6276E155B98D}"/>
              </a:ext>
            </a:extLst>
          </p:cNvPr>
          <p:cNvSpPr txBox="1"/>
          <p:nvPr/>
        </p:nvSpPr>
        <p:spPr>
          <a:xfrm>
            <a:off x="6405748" y="2234567"/>
            <a:ext cx="5011838" cy="646331"/>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To check if the outcome is binary and is the data independent ?</a:t>
            </a:r>
          </a:p>
        </p:txBody>
      </p:sp>
      <p:pic>
        <p:nvPicPr>
          <p:cNvPr id="6" name="Picture 5">
            <a:extLst>
              <a:ext uri="{FF2B5EF4-FFF2-40B4-BE49-F238E27FC236}">
                <a16:creationId xmlns:a16="http://schemas.microsoft.com/office/drawing/2014/main" id="{561E7A67-D60B-EB5F-6F8D-E1648BEABF82}"/>
              </a:ext>
            </a:extLst>
          </p:cNvPr>
          <p:cNvPicPr>
            <a:picLocks noChangeAspect="1"/>
          </p:cNvPicPr>
          <p:nvPr/>
        </p:nvPicPr>
        <p:blipFill rotWithShape="1">
          <a:blip r:embed="rId2"/>
          <a:srcRect t="-352" r="40866" b="66821"/>
          <a:stretch/>
        </p:blipFill>
        <p:spPr>
          <a:xfrm>
            <a:off x="924811" y="2354317"/>
            <a:ext cx="5029200" cy="3313928"/>
          </a:xfrm>
          <a:prstGeom prst="rect">
            <a:avLst/>
          </a:prstGeom>
        </p:spPr>
      </p:pic>
      <p:pic>
        <p:nvPicPr>
          <p:cNvPr id="3" name="Content Placeholder 6">
            <a:extLst>
              <a:ext uri="{FF2B5EF4-FFF2-40B4-BE49-F238E27FC236}">
                <a16:creationId xmlns:a16="http://schemas.microsoft.com/office/drawing/2014/main" id="{49F0788A-3F23-B138-6E1B-C39B86B6EC1F}"/>
              </a:ext>
            </a:extLst>
          </p:cNvPr>
          <p:cNvPicPr>
            <a:picLocks noGrp="1" noChangeAspect="1"/>
          </p:cNvPicPr>
          <p:nvPr>
            <p:ph idx="1"/>
          </p:nvPr>
        </p:nvPicPr>
        <p:blipFill>
          <a:blip r:embed="rId3"/>
          <a:stretch>
            <a:fillRect/>
          </a:stretch>
        </p:blipFill>
        <p:spPr>
          <a:xfrm>
            <a:off x="6460084" y="3031338"/>
            <a:ext cx="4807105" cy="2636907"/>
          </a:xfrm>
          <a:prstGeom prst="rect">
            <a:avLst/>
          </a:prstGeom>
        </p:spPr>
      </p:pic>
    </p:spTree>
    <p:extLst>
      <p:ext uri="{BB962C8B-B14F-4D97-AF65-F5344CB8AC3E}">
        <p14:creationId xmlns:p14="http://schemas.microsoft.com/office/powerpoint/2010/main" val="2344558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AF5A7-3A5A-5C82-1A6D-C5F3AB1CCE4C}"/>
              </a:ext>
            </a:extLst>
          </p:cNvPr>
          <p:cNvSpPr>
            <a:spLocks noGrp="1"/>
          </p:cNvSpPr>
          <p:nvPr>
            <p:ph type="title"/>
          </p:nvPr>
        </p:nvSpPr>
        <p:spPr>
          <a:xfrm>
            <a:off x="7141945" y="1307936"/>
            <a:ext cx="4103321" cy="4653309"/>
          </a:xfrm>
        </p:spPr>
        <p:txBody>
          <a:bodyPr>
            <a:noAutofit/>
          </a:bodyPr>
          <a:lstStyle/>
          <a:p>
            <a:r>
              <a:rPr lang="en-US" sz="1400" dirty="0">
                <a:solidFill>
                  <a:schemeClr val="bg1"/>
                </a:solidFill>
                <a:latin typeface="Times New Roman" panose="02020603050405020304" pitchFamily="18" charset="0"/>
                <a:cs typeface="Times New Roman" panose="02020603050405020304" pitchFamily="18" charset="0"/>
              </a:rPr>
              <a:t>1.  Corr(host_is_superhost, review_scores_value) = 0.245 </a:t>
            </a:r>
            <a:br>
              <a:rPr lang="en-US" sz="1400" dirty="0">
                <a:solidFill>
                  <a:schemeClr val="bg1"/>
                </a:solidFill>
                <a:latin typeface="Times New Roman" panose="02020603050405020304" pitchFamily="18" charset="0"/>
                <a:cs typeface="Times New Roman" panose="02020603050405020304" pitchFamily="18" charset="0"/>
              </a:rPr>
            </a:br>
            <a:r>
              <a:rPr lang="en-US" sz="1400" dirty="0">
                <a:solidFill>
                  <a:schemeClr val="bg1"/>
                </a:solidFill>
                <a:latin typeface="Times New Roman" panose="02020603050405020304" pitchFamily="18" charset="0"/>
                <a:cs typeface="Times New Roman" panose="02020603050405020304" pitchFamily="18" charset="0"/>
              </a:rPr>
              <a:t>2.  Corr(host_is_superhost, beds) = -0.056</a:t>
            </a:r>
            <a:br>
              <a:rPr lang="en-US" sz="1400" dirty="0">
                <a:solidFill>
                  <a:schemeClr val="bg1"/>
                </a:solidFill>
                <a:latin typeface="Times New Roman" panose="02020603050405020304" pitchFamily="18" charset="0"/>
                <a:cs typeface="Times New Roman" panose="02020603050405020304" pitchFamily="18" charset="0"/>
              </a:rPr>
            </a:br>
            <a:r>
              <a:rPr lang="en-US" sz="1400" dirty="0">
                <a:solidFill>
                  <a:schemeClr val="bg1"/>
                </a:solidFill>
                <a:latin typeface="Times New Roman" panose="02020603050405020304" pitchFamily="18" charset="0"/>
                <a:cs typeface="Times New Roman" panose="02020603050405020304" pitchFamily="18" charset="0"/>
              </a:rPr>
              <a:t>3.  Corr(host_is_superhost, bathrooms) = -0.388 </a:t>
            </a:r>
            <a:br>
              <a:rPr lang="en-US" sz="1400" dirty="0">
                <a:solidFill>
                  <a:schemeClr val="bg1"/>
                </a:solidFill>
                <a:latin typeface="Times New Roman" panose="02020603050405020304" pitchFamily="18" charset="0"/>
                <a:cs typeface="Times New Roman" panose="02020603050405020304" pitchFamily="18" charset="0"/>
              </a:rPr>
            </a:br>
            <a:r>
              <a:rPr lang="en-US" sz="1400" dirty="0">
                <a:solidFill>
                  <a:schemeClr val="bg1"/>
                </a:solidFill>
                <a:latin typeface="Times New Roman" panose="02020603050405020304" pitchFamily="18" charset="0"/>
                <a:cs typeface="Times New Roman" panose="02020603050405020304" pitchFamily="18" charset="0"/>
              </a:rPr>
              <a:t>4.  Corr(host_is_superhost, host_response_rate) = 0.157</a:t>
            </a:r>
            <a:br>
              <a:rPr lang="en-US" sz="1400" dirty="0">
                <a:solidFill>
                  <a:schemeClr val="bg1"/>
                </a:solidFill>
                <a:latin typeface="Times New Roman" panose="02020603050405020304" pitchFamily="18" charset="0"/>
                <a:cs typeface="Times New Roman" panose="02020603050405020304" pitchFamily="18" charset="0"/>
              </a:rPr>
            </a:br>
            <a:r>
              <a:rPr lang="en-US" sz="1400" dirty="0">
                <a:solidFill>
                  <a:schemeClr val="bg1"/>
                </a:solidFill>
                <a:latin typeface="Times New Roman" panose="02020603050405020304" pitchFamily="18" charset="0"/>
                <a:cs typeface="Times New Roman" panose="02020603050405020304" pitchFamily="18" charset="0"/>
              </a:rPr>
              <a:t>5.  Corr(host_is_superhost, host_response_time) = -0.070 </a:t>
            </a:r>
            <a:br>
              <a:rPr lang="en-US" sz="1400" dirty="0">
                <a:solidFill>
                  <a:schemeClr val="bg1"/>
                </a:solidFill>
                <a:latin typeface="Times New Roman" panose="02020603050405020304" pitchFamily="18" charset="0"/>
                <a:cs typeface="Times New Roman" panose="02020603050405020304" pitchFamily="18" charset="0"/>
              </a:rPr>
            </a:br>
            <a:r>
              <a:rPr lang="en-US" sz="1400" dirty="0">
                <a:solidFill>
                  <a:schemeClr val="bg1"/>
                </a:solidFill>
                <a:latin typeface="Times New Roman" panose="02020603050405020304" pitchFamily="18" charset="0"/>
                <a:cs typeface="Times New Roman" panose="02020603050405020304" pitchFamily="18" charset="0"/>
              </a:rPr>
              <a:t>6.  Corr(host_is_superhost, number_of_reviews) = 0.254 </a:t>
            </a:r>
            <a:br>
              <a:rPr lang="en-US" sz="1400" dirty="0">
                <a:solidFill>
                  <a:schemeClr val="bg1"/>
                </a:solidFill>
                <a:latin typeface="Times New Roman" panose="02020603050405020304" pitchFamily="18" charset="0"/>
                <a:cs typeface="Times New Roman" panose="02020603050405020304" pitchFamily="18" charset="0"/>
              </a:rPr>
            </a:br>
            <a:r>
              <a:rPr lang="en-US" sz="1400" dirty="0">
                <a:solidFill>
                  <a:schemeClr val="bg1"/>
                </a:solidFill>
                <a:latin typeface="Times New Roman" panose="02020603050405020304" pitchFamily="18" charset="0"/>
                <a:cs typeface="Times New Roman" panose="02020603050405020304" pitchFamily="18" charset="0"/>
              </a:rPr>
              <a:t>7.  Corr(host_is_superhost, reviews_per_month) = -0.118 </a:t>
            </a:r>
            <a:br>
              <a:rPr lang="en-US" sz="1400" dirty="0">
                <a:solidFill>
                  <a:schemeClr val="bg1"/>
                </a:solidFill>
                <a:latin typeface="Times New Roman" panose="02020603050405020304" pitchFamily="18" charset="0"/>
                <a:cs typeface="Times New Roman" panose="02020603050405020304" pitchFamily="18" charset="0"/>
              </a:rPr>
            </a:br>
            <a:r>
              <a:rPr lang="en-US" sz="1400" dirty="0">
                <a:solidFill>
                  <a:schemeClr val="bg1"/>
                </a:solidFill>
                <a:latin typeface="Times New Roman" panose="02020603050405020304" pitchFamily="18" charset="0"/>
                <a:cs typeface="Times New Roman" panose="02020603050405020304" pitchFamily="18" charset="0"/>
              </a:rPr>
              <a:t>8.  Corr(host_is_superhost, reviews_scores_rating = 0.271 </a:t>
            </a:r>
            <a:br>
              <a:rPr lang="en-US" sz="1400" dirty="0">
                <a:solidFill>
                  <a:schemeClr val="bg1"/>
                </a:solidFill>
                <a:latin typeface="Times New Roman" panose="02020603050405020304" pitchFamily="18" charset="0"/>
                <a:cs typeface="Times New Roman" panose="02020603050405020304" pitchFamily="18" charset="0"/>
              </a:rPr>
            </a:br>
            <a:r>
              <a:rPr lang="en-US" sz="1400" dirty="0">
                <a:solidFill>
                  <a:schemeClr val="bg1"/>
                </a:solidFill>
                <a:latin typeface="Times New Roman" panose="02020603050405020304" pitchFamily="18" charset="0"/>
                <a:cs typeface="Times New Roman" panose="02020603050405020304" pitchFamily="18" charset="0"/>
              </a:rPr>
              <a:t>9.  Corr(host_is_superhost, id) = -0.0128</a:t>
            </a:r>
            <a:endParaRPr lang="en-US" sz="4400" dirty="0">
              <a:solidFill>
                <a:schemeClr val="bg1"/>
              </a:solidFill>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700CEE65-E842-6F6D-3F61-D3007E52450C}"/>
              </a:ext>
            </a:extLst>
          </p:cNvPr>
          <p:cNvPicPr>
            <a:picLocks noGrp="1" noChangeAspect="1"/>
          </p:cNvPicPr>
          <p:nvPr>
            <p:ph idx="1"/>
          </p:nvPr>
        </p:nvPicPr>
        <p:blipFill>
          <a:blip r:embed="rId2"/>
          <a:stretch>
            <a:fillRect/>
          </a:stretch>
        </p:blipFill>
        <p:spPr>
          <a:xfrm>
            <a:off x="1033563" y="3544618"/>
            <a:ext cx="5062437" cy="2667000"/>
          </a:xfrm>
          <a:prstGeom prst="rect">
            <a:avLst/>
          </a:prstGeom>
        </p:spPr>
      </p:pic>
      <p:pic>
        <p:nvPicPr>
          <p:cNvPr id="5" name="Picture 4">
            <a:extLst>
              <a:ext uri="{FF2B5EF4-FFF2-40B4-BE49-F238E27FC236}">
                <a16:creationId xmlns:a16="http://schemas.microsoft.com/office/drawing/2014/main" id="{5869D5CA-E8B4-7CB1-C3ED-C61CCED51F1C}"/>
              </a:ext>
            </a:extLst>
          </p:cNvPr>
          <p:cNvPicPr>
            <a:picLocks noChangeAspect="1"/>
          </p:cNvPicPr>
          <p:nvPr/>
        </p:nvPicPr>
        <p:blipFill>
          <a:blip r:embed="rId3"/>
          <a:stretch>
            <a:fillRect/>
          </a:stretch>
        </p:blipFill>
        <p:spPr>
          <a:xfrm>
            <a:off x="1033562" y="1577445"/>
            <a:ext cx="5062438" cy="1735938"/>
          </a:xfrm>
          <a:prstGeom prst="rect">
            <a:avLst/>
          </a:prstGeom>
        </p:spPr>
      </p:pic>
      <p:sp>
        <p:nvSpPr>
          <p:cNvPr id="8" name="TextBox 7">
            <a:extLst>
              <a:ext uri="{FF2B5EF4-FFF2-40B4-BE49-F238E27FC236}">
                <a16:creationId xmlns:a16="http://schemas.microsoft.com/office/drawing/2014/main" id="{F87FD81A-99AF-4E66-6013-EA5B4642F50B}"/>
              </a:ext>
            </a:extLst>
          </p:cNvPr>
          <p:cNvSpPr txBox="1"/>
          <p:nvPr/>
        </p:nvSpPr>
        <p:spPr>
          <a:xfrm>
            <a:off x="736238" y="347241"/>
            <a:ext cx="10919955" cy="769441"/>
          </a:xfrm>
          <a:prstGeom prst="rect">
            <a:avLst/>
          </a:prstGeom>
          <a:noFill/>
        </p:spPr>
        <p:txBody>
          <a:bodyPr wrap="square" rtlCol="0">
            <a:spAutoFit/>
          </a:bodyPr>
          <a:lstStyle/>
          <a:p>
            <a:pPr algn="ctr"/>
            <a:r>
              <a:rPr lang="en-US" sz="4400" dirty="0">
                <a:solidFill>
                  <a:schemeClr val="bg1"/>
                </a:solidFill>
                <a:latin typeface="Times New Roman" panose="02020603050405020304" pitchFamily="18" charset="0"/>
                <a:cs typeface="Times New Roman" panose="02020603050405020304" pitchFamily="18" charset="0"/>
              </a:rPr>
              <a:t>CORRELATION</a:t>
            </a:r>
          </a:p>
        </p:txBody>
      </p:sp>
    </p:spTree>
    <p:extLst>
      <p:ext uri="{BB962C8B-B14F-4D97-AF65-F5344CB8AC3E}">
        <p14:creationId xmlns:p14="http://schemas.microsoft.com/office/powerpoint/2010/main" val="9154464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C2204-197D-0774-6AC1-448F7F31F8B8}"/>
              </a:ext>
            </a:extLst>
          </p:cNvPr>
          <p:cNvSpPr>
            <a:spLocks noGrp="1"/>
          </p:cNvSpPr>
          <p:nvPr>
            <p:ph type="title"/>
          </p:nvPr>
        </p:nvSpPr>
        <p:spPr>
          <a:xfrm>
            <a:off x="933123" y="81344"/>
            <a:ext cx="10058400" cy="1609344"/>
          </a:xfrm>
        </p:spPr>
        <p:txBody>
          <a:bodyPr>
            <a:noAutofit/>
          </a:bodyPr>
          <a:lstStyle/>
          <a:p>
            <a:pPr algn="ctr"/>
            <a:r>
              <a:rPr lang="en-US" sz="3600" dirty="0">
                <a:solidFill>
                  <a:schemeClr val="bg1"/>
                </a:solidFill>
                <a:latin typeface="Times New Roman" panose="02020603050405020304" pitchFamily="18" charset="0"/>
                <a:cs typeface="Times New Roman" panose="02020603050405020304" pitchFamily="18" charset="0"/>
              </a:rPr>
              <a:t>To check that continuous scale variables have linearity against the log odds of dependent variable</a:t>
            </a:r>
          </a:p>
        </p:txBody>
      </p:sp>
      <p:pic>
        <p:nvPicPr>
          <p:cNvPr id="4" name="Content Placeholder 3">
            <a:extLst>
              <a:ext uri="{FF2B5EF4-FFF2-40B4-BE49-F238E27FC236}">
                <a16:creationId xmlns:a16="http://schemas.microsoft.com/office/drawing/2014/main" id="{483BEBF6-860F-FD92-6F46-0EBEA02E1C86}"/>
              </a:ext>
            </a:extLst>
          </p:cNvPr>
          <p:cNvPicPr>
            <a:picLocks noGrp="1" noChangeAspect="1"/>
          </p:cNvPicPr>
          <p:nvPr>
            <p:ph idx="1"/>
          </p:nvPr>
        </p:nvPicPr>
        <p:blipFill>
          <a:blip r:embed="rId3"/>
          <a:stretch>
            <a:fillRect/>
          </a:stretch>
        </p:blipFill>
        <p:spPr>
          <a:xfrm>
            <a:off x="6664736" y="1690688"/>
            <a:ext cx="4610375" cy="2399548"/>
          </a:xfrm>
        </p:spPr>
      </p:pic>
      <p:pic>
        <p:nvPicPr>
          <p:cNvPr id="7" name="Picture 6">
            <a:extLst>
              <a:ext uri="{FF2B5EF4-FFF2-40B4-BE49-F238E27FC236}">
                <a16:creationId xmlns:a16="http://schemas.microsoft.com/office/drawing/2014/main" id="{B3E562E4-E426-0ABE-1878-08C949CE9994}"/>
              </a:ext>
            </a:extLst>
          </p:cNvPr>
          <p:cNvPicPr>
            <a:picLocks noChangeAspect="1"/>
          </p:cNvPicPr>
          <p:nvPr/>
        </p:nvPicPr>
        <p:blipFill>
          <a:blip r:embed="rId4"/>
          <a:stretch>
            <a:fillRect/>
          </a:stretch>
        </p:blipFill>
        <p:spPr>
          <a:xfrm>
            <a:off x="704850" y="4322352"/>
            <a:ext cx="4610375" cy="2170523"/>
          </a:xfrm>
          <a:prstGeom prst="rect">
            <a:avLst/>
          </a:prstGeom>
        </p:spPr>
      </p:pic>
      <p:pic>
        <p:nvPicPr>
          <p:cNvPr id="8" name="Picture 7">
            <a:extLst>
              <a:ext uri="{FF2B5EF4-FFF2-40B4-BE49-F238E27FC236}">
                <a16:creationId xmlns:a16="http://schemas.microsoft.com/office/drawing/2014/main" id="{BE357599-12D3-7BF5-A321-CA75CC292926}"/>
              </a:ext>
            </a:extLst>
          </p:cNvPr>
          <p:cNvPicPr>
            <a:picLocks noChangeAspect="1"/>
          </p:cNvPicPr>
          <p:nvPr/>
        </p:nvPicPr>
        <p:blipFill>
          <a:blip r:embed="rId5"/>
          <a:stretch>
            <a:fillRect/>
          </a:stretch>
        </p:blipFill>
        <p:spPr>
          <a:xfrm>
            <a:off x="732201" y="1723345"/>
            <a:ext cx="4610375" cy="2366891"/>
          </a:xfrm>
          <a:prstGeom prst="rect">
            <a:avLst/>
          </a:prstGeom>
        </p:spPr>
      </p:pic>
      <p:pic>
        <p:nvPicPr>
          <p:cNvPr id="9" name="Picture 8">
            <a:extLst>
              <a:ext uri="{FF2B5EF4-FFF2-40B4-BE49-F238E27FC236}">
                <a16:creationId xmlns:a16="http://schemas.microsoft.com/office/drawing/2014/main" id="{6C650933-B4B7-1AAE-FF54-D2553F4DC527}"/>
              </a:ext>
            </a:extLst>
          </p:cNvPr>
          <p:cNvPicPr>
            <a:picLocks noChangeAspect="1"/>
          </p:cNvPicPr>
          <p:nvPr/>
        </p:nvPicPr>
        <p:blipFill>
          <a:blip r:embed="rId6"/>
          <a:stretch>
            <a:fillRect/>
          </a:stretch>
        </p:blipFill>
        <p:spPr>
          <a:xfrm>
            <a:off x="6460240" y="4322352"/>
            <a:ext cx="4814871" cy="2167128"/>
          </a:xfrm>
          <a:prstGeom prst="rect">
            <a:avLst/>
          </a:prstGeom>
        </p:spPr>
      </p:pic>
    </p:spTree>
    <p:extLst>
      <p:ext uri="{BB962C8B-B14F-4D97-AF65-F5344CB8AC3E}">
        <p14:creationId xmlns:p14="http://schemas.microsoft.com/office/powerpoint/2010/main" val="486722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46048-9CF1-BAA8-5BD1-E4527329152A}"/>
              </a:ext>
            </a:extLst>
          </p:cNvPr>
          <p:cNvSpPr>
            <a:spLocks noGrp="1"/>
          </p:cNvSpPr>
          <p:nvPr>
            <p:ph type="title"/>
          </p:nvPr>
        </p:nvSpPr>
        <p:spPr>
          <a:xfrm>
            <a:off x="808300" y="0"/>
            <a:ext cx="10058400" cy="1609344"/>
          </a:xfrm>
        </p:spPr>
        <p:txBody>
          <a:bodyPr>
            <a:normAutofit/>
          </a:bodyPr>
          <a:lstStyle/>
          <a:p>
            <a:r>
              <a:rPr lang="en-US" sz="4400" dirty="0">
                <a:solidFill>
                  <a:schemeClr val="bg1"/>
                </a:solidFill>
                <a:latin typeface="Times New Roman" panose="02020603050405020304" pitchFamily="18" charset="0"/>
                <a:cs typeface="Times New Roman" panose="02020603050405020304" pitchFamily="18" charset="0"/>
              </a:rPr>
              <a:t>1ST LOGISTIC REGRESSION MODEL </a:t>
            </a:r>
          </a:p>
        </p:txBody>
      </p:sp>
      <p:pic>
        <p:nvPicPr>
          <p:cNvPr id="7" name="Picture 6">
            <a:extLst>
              <a:ext uri="{FF2B5EF4-FFF2-40B4-BE49-F238E27FC236}">
                <a16:creationId xmlns:a16="http://schemas.microsoft.com/office/drawing/2014/main" id="{E1B2D8C9-E557-C5EB-5E6A-DE589D4BACA3}"/>
              </a:ext>
            </a:extLst>
          </p:cNvPr>
          <p:cNvPicPr>
            <a:picLocks noChangeAspect="1"/>
          </p:cNvPicPr>
          <p:nvPr/>
        </p:nvPicPr>
        <p:blipFill>
          <a:blip r:embed="rId2"/>
          <a:stretch>
            <a:fillRect/>
          </a:stretch>
        </p:blipFill>
        <p:spPr>
          <a:xfrm>
            <a:off x="6373852" y="1820348"/>
            <a:ext cx="5144360" cy="3526972"/>
          </a:xfrm>
          <a:prstGeom prst="rect">
            <a:avLst/>
          </a:prstGeom>
        </p:spPr>
      </p:pic>
      <p:pic>
        <p:nvPicPr>
          <p:cNvPr id="10" name="Picture 9">
            <a:extLst>
              <a:ext uri="{FF2B5EF4-FFF2-40B4-BE49-F238E27FC236}">
                <a16:creationId xmlns:a16="http://schemas.microsoft.com/office/drawing/2014/main" id="{2781717E-23B5-75A0-FA37-5DF258413BA0}"/>
              </a:ext>
            </a:extLst>
          </p:cNvPr>
          <p:cNvPicPr>
            <a:picLocks noChangeAspect="1"/>
          </p:cNvPicPr>
          <p:nvPr/>
        </p:nvPicPr>
        <p:blipFill rotWithShape="1">
          <a:blip r:embed="rId3"/>
          <a:srcRect t="26499" r="46674" b="44988"/>
          <a:stretch/>
        </p:blipFill>
        <p:spPr>
          <a:xfrm>
            <a:off x="693139" y="1820349"/>
            <a:ext cx="5144360" cy="3526971"/>
          </a:xfrm>
          <a:prstGeom prst="rect">
            <a:avLst/>
          </a:prstGeom>
        </p:spPr>
      </p:pic>
    </p:spTree>
    <p:extLst>
      <p:ext uri="{BB962C8B-B14F-4D97-AF65-F5344CB8AC3E}">
        <p14:creationId xmlns:p14="http://schemas.microsoft.com/office/powerpoint/2010/main" val="3326100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CD83E-C735-46AF-BBB9-ECC478AEA1C5}"/>
              </a:ext>
            </a:extLst>
          </p:cNvPr>
          <p:cNvSpPr>
            <a:spLocks noGrp="1"/>
          </p:cNvSpPr>
          <p:nvPr>
            <p:ph type="title"/>
          </p:nvPr>
        </p:nvSpPr>
        <p:spPr>
          <a:xfrm>
            <a:off x="1066799" y="0"/>
            <a:ext cx="10058400" cy="1609344"/>
          </a:xfrm>
        </p:spPr>
        <p:txBody>
          <a:bodyPr/>
          <a:lstStyle/>
          <a:p>
            <a:pPr algn="ctr"/>
            <a:r>
              <a:rPr lang="en-US" dirty="0">
                <a:solidFill>
                  <a:schemeClr val="bg1"/>
                </a:solidFill>
                <a:latin typeface="Times New Roman" panose="02020603050405020304" pitchFamily="18" charset="0"/>
                <a:cs typeface="Times New Roman" panose="02020603050405020304" pitchFamily="18" charset="0"/>
              </a:rPr>
              <a:t>Results</a:t>
            </a:r>
          </a:p>
        </p:txBody>
      </p:sp>
      <p:pic>
        <p:nvPicPr>
          <p:cNvPr id="4" name="Content Placeholder 3">
            <a:extLst>
              <a:ext uri="{FF2B5EF4-FFF2-40B4-BE49-F238E27FC236}">
                <a16:creationId xmlns:a16="http://schemas.microsoft.com/office/drawing/2014/main" id="{405B580D-8C27-F05B-1201-CC869C2D98E1}"/>
              </a:ext>
            </a:extLst>
          </p:cNvPr>
          <p:cNvPicPr>
            <a:picLocks noGrp="1" noChangeAspect="1"/>
          </p:cNvPicPr>
          <p:nvPr>
            <p:ph idx="1"/>
          </p:nvPr>
        </p:nvPicPr>
        <p:blipFill>
          <a:blip r:embed="rId2"/>
          <a:stretch>
            <a:fillRect/>
          </a:stretch>
        </p:blipFill>
        <p:spPr>
          <a:xfrm>
            <a:off x="2107703" y="1609344"/>
            <a:ext cx="7554686" cy="4439478"/>
          </a:xfrm>
        </p:spPr>
      </p:pic>
      <p:sp>
        <p:nvSpPr>
          <p:cNvPr id="6" name="Rectangle: Rounded Corners 1">
            <a:extLst>
              <a:ext uri="{FF2B5EF4-FFF2-40B4-BE49-F238E27FC236}">
                <a16:creationId xmlns:a16="http://schemas.microsoft.com/office/drawing/2014/main" id="{86CD372C-6713-0043-0A54-E9418495D4C7}"/>
              </a:ext>
            </a:extLst>
          </p:cNvPr>
          <p:cNvSpPr/>
          <p:nvPr/>
        </p:nvSpPr>
        <p:spPr>
          <a:xfrm>
            <a:off x="7208572" y="2329315"/>
            <a:ext cx="713019" cy="156891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1701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CCB72-505F-E7DB-1872-CD50AF0FC791}"/>
              </a:ext>
            </a:extLst>
          </p:cNvPr>
          <p:cNvSpPr>
            <a:spLocks noGrp="1"/>
          </p:cNvSpPr>
          <p:nvPr>
            <p:ph type="title"/>
          </p:nvPr>
        </p:nvSpPr>
        <p:spPr>
          <a:xfrm>
            <a:off x="1066800" y="0"/>
            <a:ext cx="10058400" cy="1609344"/>
          </a:xfrm>
        </p:spPr>
        <p:txBody>
          <a:bodyPr/>
          <a:lstStyle/>
          <a:p>
            <a:pPr algn="ctr"/>
            <a:r>
              <a:rPr lang="en-US" dirty="0">
                <a:solidFill>
                  <a:schemeClr val="bg1"/>
                </a:solidFill>
                <a:latin typeface="Times New Roman" panose="02020603050405020304" pitchFamily="18" charset="0"/>
                <a:cs typeface="Times New Roman" panose="02020603050405020304" pitchFamily="18" charset="0"/>
              </a:rPr>
              <a:t>TABLE OF CONTENTS</a:t>
            </a:r>
          </a:p>
        </p:txBody>
      </p:sp>
      <p:graphicFrame>
        <p:nvGraphicFramePr>
          <p:cNvPr id="6" name="Content Placeholder 3">
            <a:extLst>
              <a:ext uri="{FF2B5EF4-FFF2-40B4-BE49-F238E27FC236}">
                <a16:creationId xmlns:a16="http://schemas.microsoft.com/office/drawing/2014/main" id="{4F69FE0B-4511-624D-E285-5968D16210FF}"/>
              </a:ext>
            </a:extLst>
          </p:cNvPr>
          <p:cNvGraphicFramePr>
            <a:graphicFrameLocks noGrp="1"/>
          </p:cNvGraphicFramePr>
          <p:nvPr>
            <p:ph idx="1"/>
            <p:extLst>
              <p:ext uri="{D42A27DB-BD31-4B8C-83A1-F6EECF244321}">
                <p14:modId xmlns:p14="http://schemas.microsoft.com/office/powerpoint/2010/main" val="2024913947"/>
              </p:ext>
            </p:extLst>
          </p:nvPr>
        </p:nvGraphicFramePr>
        <p:xfrm>
          <a:off x="1066800" y="1838380"/>
          <a:ext cx="10058400" cy="4050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28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EAE44-5EA1-BB52-8476-EA282CE1D565}"/>
              </a:ext>
            </a:extLst>
          </p:cNvPr>
          <p:cNvSpPr>
            <a:spLocks noGrp="1"/>
          </p:cNvSpPr>
          <p:nvPr>
            <p:ph type="title"/>
          </p:nvPr>
        </p:nvSpPr>
        <p:spPr>
          <a:xfrm>
            <a:off x="1066800" y="0"/>
            <a:ext cx="10058400" cy="1609344"/>
          </a:xfrm>
        </p:spPr>
        <p:txBody>
          <a:bodyPr/>
          <a:lstStyle/>
          <a:p>
            <a:pPr algn="ctr"/>
            <a:r>
              <a:rPr lang="en-US" dirty="0">
                <a:solidFill>
                  <a:schemeClr val="bg1"/>
                </a:solidFill>
                <a:latin typeface="Times New Roman" panose="02020603050405020304" pitchFamily="18" charset="0"/>
                <a:cs typeface="Times New Roman" panose="02020603050405020304" pitchFamily="18" charset="0"/>
              </a:rPr>
              <a:t>RESULTS</a:t>
            </a:r>
          </a:p>
        </p:txBody>
      </p:sp>
      <p:sp>
        <p:nvSpPr>
          <p:cNvPr id="3" name="Content Placeholder 2">
            <a:extLst>
              <a:ext uri="{FF2B5EF4-FFF2-40B4-BE49-F238E27FC236}">
                <a16:creationId xmlns:a16="http://schemas.microsoft.com/office/drawing/2014/main" id="{97D3BA80-748B-337F-1855-96D057CA4B61}"/>
              </a:ext>
            </a:extLst>
          </p:cNvPr>
          <p:cNvSpPr>
            <a:spLocks noGrp="1"/>
          </p:cNvSpPr>
          <p:nvPr>
            <p:ph idx="1"/>
          </p:nvPr>
        </p:nvSpPr>
        <p:spPr/>
        <p:txBody>
          <a:bodyPr/>
          <a:lstStyle/>
          <a:p>
            <a:r>
              <a:rPr lang="en-US" dirty="0">
                <a:solidFill>
                  <a:schemeClr val="bg1"/>
                </a:solidFill>
                <a:latin typeface="Times New Roman" panose="02020603050405020304" pitchFamily="18" charset="0"/>
                <a:cs typeface="Times New Roman" panose="02020603050405020304" pitchFamily="18" charset="0"/>
              </a:rPr>
              <a:t>One unit increase in the reviews scores rating increases the odds of host being a superhost by a factor of 33.71  holding the other predicted variables constant at a certain value. </a:t>
            </a:r>
          </a:p>
          <a:p>
            <a:r>
              <a:rPr lang="en-US" sz="2000" dirty="0">
                <a:solidFill>
                  <a:schemeClr val="bg1"/>
                </a:solidFill>
                <a:latin typeface="Times New Roman" panose="02020603050405020304" pitchFamily="18" charset="0"/>
                <a:cs typeface="Times New Roman" panose="02020603050405020304" pitchFamily="18" charset="0"/>
              </a:rPr>
              <a:t>Review_scores_, beds, bathrooms, host_response_rate, </a:t>
            </a:r>
            <a:r>
              <a:rPr lang="en-US" sz="2000" dirty="0" err="1">
                <a:solidFill>
                  <a:schemeClr val="bg1"/>
                </a:solidFill>
                <a:latin typeface="Times New Roman" panose="02020603050405020304" pitchFamily="18" charset="0"/>
                <a:cs typeface="Times New Roman" panose="02020603050405020304" pitchFamily="18" charset="0"/>
              </a:rPr>
              <a:t>host_response_time</a:t>
            </a:r>
            <a:r>
              <a:rPr lang="en-US" sz="2000" dirty="0">
                <a:solidFill>
                  <a:schemeClr val="bg1"/>
                </a:solidFill>
                <a:latin typeface="Times New Roman" panose="02020603050405020304" pitchFamily="18" charset="0"/>
                <a:cs typeface="Times New Roman" panose="02020603050405020304" pitchFamily="18" charset="0"/>
              </a:rPr>
              <a:t>, number_of_reviews</a:t>
            </a:r>
            <a:r>
              <a:rPr lang="en-US" dirty="0">
                <a:solidFill>
                  <a:schemeClr val="bg1"/>
                </a:solidFill>
                <a:latin typeface="Times New Roman" panose="02020603050405020304" pitchFamily="18" charset="0"/>
                <a:cs typeface="Times New Roman" panose="02020603050405020304" pitchFamily="18" charset="0"/>
              </a:rPr>
              <a:t> and </a:t>
            </a:r>
            <a:r>
              <a:rPr lang="en-US" sz="2000" dirty="0" err="1">
                <a:solidFill>
                  <a:schemeClr val="bg1"/>
                </a:solidFill>
                <a:latin typeface="Times New Roman" panose="02020603050405020304" pitchFamily="18" charset="0"/>
                <a:cs typeface="Times New Roman" panose="02020603050405020304" pitchFamily="18" charset="0"/>
              </a:rPr>
              <a:t>reviews_per_month</a:t>
            </a:r>
            <a:r>
              <a:rPr lang="en-US" dirty="0">
                <a:solidFill>
                  <a:schemeClr val="bg1"/>
                </a:solidFill>
                <a:latin typeface="Times New Roman" panose="02020603050405020304" pitchFamily="18" charset="0"/>
                <a:cs typeface="Times New Roman" panose="02020603050405020304" pitchFamily="18" charset="0"/>
              </a:rPr>
              <a:t> have an odds ratios of 1 which indicates there is no change. </a:t>
            </a:r>
          </a:p>
          <a:p>
            <a:r>
              <a:rPr lang="en-US" dirty="0">
                <a:solidFill>
                  <a:schemeClr val="bg1"/>
                </a:solidFill>
                <a:latin typeface="Times New Roman" panose="02020603050405020304" pitchFamily="18" charset="0"/>
                <a:cs typeface="Times New Roman" panose="02020603050405020304" pitchFamily="18" charset="0"/>
              </a:rPr>
              <a:t>We reject the null hypotheses in favor of the Alternate Hypotheses.</a:t>
            </a:r>
          </a:p>
        </p:txBody>
      </p:sp>
    </p:spTree>
    <p:extLst>
      <p:ext uri="{BB962C8B-B14F-4D97-AF65-F5344CB8AC3E}">
        <p14:creationId xmlns:p14="http://schemas.microsoft.com/office/powerpoint/2010/main" val="2173582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EB062-B5FE-BF5A-19E7-C55B354219FA}"/>
              </a:ext>
            </a:extLst>
          </p:cNvPr>
          <p:cNvSpPr>
            <a:spLocks noGrp="1"/>
          </p:cNvSpPr>
          <p:nvPr>
            <p:ph type="title"/>
          </p:nvPr>
        </p:nvSpPr>
        <p:spPr>
          <a:xfrm>
            <a:off x="1066800" y="204706"/>
            <a:ext cx="10058400" cy="1609344"/>
          </a:xfrm>
          <a:noFill/>
        </p:spPr>
        <p:txBody>
          <a:bodyPr>
            <a:normAutofit/>
          </a:bodyPr>
          <a:lstStyle/>
          <a:p>
            <a:pPr algn="ctr"/>
            <a:r>
              <a:rPr lang="en-US" dirty="0">
                <a:solidFill>
                  <a:schemeClr val="bg1"/>
                </a:solidFill>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F7E42DF5-8863-ADE3-CD5F-C35BBA21E740}"/>
              </a:ext>
            </a:extLst>
          </p:cNvPr>
          <p:cNvSpPr>
            <a:spLocks noGrp="1"/>
          </p:cNvSpPr>
          <p:nvPr>
            <p:ph idx="1"/>
          </p:nvPr>
        </p:nvSpPr>
        <p:spPr>
          <a:xfrm>
            <a:off x="838200" y="1814050"/>
            <a:ext cx="10515600" cy="4351338"/>
          </a:xfrm>
        </p:spPr>
        <p:txBody>
          <a:bodyPr>
            <a:normAutofit/>
          </a:bodyPr>
          <a:lstStyle/>
          <a:p>
            <a:pPr marL="285750" indent="-285750">
              <a:buFont typeface="Wingdings"/>
              <a:buChar char="v"/>
            </a:pPr>
            <a:r>
              <a:rPr lang="en-US" sz="2400" dirty="0">
                <a:solidFill>
                  <a:schemeClr val="bg1"/>
                </a:solidFill>
                <a:latin typeface="Times New Roman" panose="02020603050405020304" pitchFamily="18" charset="0"/>
                <a:cs typeface="Times New Roman" panose="02020603050405020304" pitchFamily="18" charset="0"/>
              </a:rPr>
              <a:t>This dataset tracks the Airbnb listings in the Barcelona over time by combining all the reviews, neighbhourhood, avalibility, amenities and ratings</a:t>
            </a:r>
          </a:p>
          <a:p>
            <a:pPr marL="285750" indent="-285750">
              <a:buFont typeface="Wingdings"/>
              <a:buChar char="v"/>
            </a:pPr>
            <a:r>
              <a:rPr lang="en-US" sz="2400" dirty="0">
                <a:solidFill>
                  <a:schemeClr val="bg1"/>
                </a:solidFill>
                <a:latin typeface="Times New Roman" panose="02020603050405020304" pitchFamily="18" charset="0"/>
                <a:cs typeface="Times New Roman" panose="02020603050405020304" pitchFamily="18" charset="0"/>
              </a:rPr>
              <a:t>Considering attributes like reviews, ratings and response testing ratio we focused on how the host is performing.</a:t>
            </a:r>
          </a:p>
          <a:p>
            <a:pPr marL="285750" indent="-285750">
              <a:buFont typeface="Wingdings"/>
              <a:buChar char="v"/>
            </a:pPr>
            <a:r>
              <a:rPr lang="en-US" sz="2400" dirty="0">
                <a:solidFill>
                  <a:schemeClr val="bg1"/>
                </a:solidFill>
                <a:latin typeface="Times New Roman" panose="02020603050405020304" pitchFamily="18" charset="0"/>
                <a:cs typeface="Times New Roman" panose="02020603050405020304" pitchFamily="18" charset="0"/>
              </a:rPr>
              <a:t>Our analysis indicates that Host has the highest correlation to review_score_rating. </a:t>
            </a:r>
          </a:p>
        </p:txBody>
      </p:sp>
    </p:spTree>
    <p:extLst>
      <p:ext uri="{BB962C8B-B14F-4D97-AF65-F5344CB8AC3E}">
        <p14:creationId xmlns:p14="http://schemas.microsoft.com/office/powerpoint/2010/main" val="3740713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1FA4C-18A3-413D-6A29-112E3AB31DE1}"/>
              </a:ext>
            </a:extLst>
          </p:cNvPr>
          <p:cNvSpPr>
            <a:spLocks noGrp="1"/>
          </p:cNvSpPr>
          <p:nvPr>
            <p:ph type="title"/>
          </p:nvPr>
        </p:nvSpPr>
        <p:spPr>
          <a:xfrm>
            <a:off x="1066800" y="0"/>
            <a:ext cx="10058400" cy="1609344"/>
          </a:xfrm>
        </p:spPr>
        <p:txBody>
          <a:bodyPr/>
          <a:lstStyle/>
          <a:p>
            <a:pPr algn="ctr"/>
            <a:r>
              <a:rPr lang="en-US" dirty="0">
                <a:solidFill>
                  <a:schemeClr val="bg1"/>
                </a:solidFill>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DB0B7593-18A6-3930-5320-B745DB9D74FB}"/>
              </a:ext>
            </a:extLst>
          </p:cNvPr>
          <p:cNvSpPr>
            <a:spLocks noGrp="1"/>
          </p:cNvSpPr>
          <p:nvPr>
            <p:ph idx="1"/>
          </p:nvPr>
        </p:nvSpPr>
        <p:spPr/>
        <p:txBody>
          <a:bodyPr>
            <a:normAutofit lnSpcReduction="10000"/>
          </a:bodyPr>
          <a:lstStyle/>
          <a:p>
            <a:r>
              <a:rPr lang="en-US" sz="2400" dirty="0">
                <a:solidFill>
                  <a:schemeClr val="bg1"/>
                </a:solidFill>
                <a:latin typeface="Times New Roman" panose="02020603050405020304" pitchFamily="18" charset="0"/>
                <a:cs typeface="Times New Roman" panose="02020603050405020304" pitchFamily="18" charset="0"/>
                <a:hlinkClick r:id="rId2" tooltip="Karen Xie">
                  <a:extLst>
                    <a:ext uri="{A12FA001-AC4F-418D-AE19-62706E023703}">
                      <ahyp:hlinkClr xmlns:ahyp="http://schemas.microsoft.com/office/drawing/2018/hyperlinkcolor" val="tx"/>
                    </a:ext>
                  </a:extLst>
                </a:hlinkClick>
              </a:rPr>
              <a:t>Xie, K.</a:t>
            </a:r>
            <a:r>
              <a:rPr lang="en-US" sz="2400" dirty="0">
                <a:solidFill>
                  <a:schemeClr val="bg1"/>
                </a:solidFill>
                <a:latin typeface="Times New Roman" panose="02020603050405020304" pitchFamily="18" charset="0"/>
                <a:cs typeface="Times New Roman" panose="02020603050405020304" pitchFamily="18" charset="0"/>
              </a:rPr>
              <a:t> and </a:t>
            </a:r>
            <a:r>
              <a:rPr lang="en-US" sz="2400" dirty="0">
                <a:solidFill>
                  <a:schemeClr val="bg1"/>
                </a:solidFill>
                <a:latin typeface="Times New Roman" panose="02020603050405020304" pitchFamily="18" charset="0"/>
                <a:cs typeface="Times New Roman" panose="02020603050405020304" pitchFamily="18" charset="0"/>
                <a:hlinkClick r:id="rId3" tooltip="Zhenxing Mao">
                  <a:extLst>
                    <a:ext uri="{A12FA001-AC4F-418D-AE19-62706E023703}">
                      <ahyp:hlinkClr xmlns:ahyp="http://schemas.microsoft.com/office/drawing/2018/hyperlinkcolor" val="tx"/>
                    </a:ext>
                  </a:extLst>
                </a:hlinkClick>
              </a:rPr>
              <a:t>Mao, Z.</a:t>
            </a:r>
            <a:r>
              <a:rPr lang="en-US" sz="2400" dirty="0">
                <a:solidFill>
                  <a:schemeClr val="bg1"/>
                </a:solidFill>
                <a:latin typeface="Times New Roman" panose="02020603050405020304" pitchFamily="18" charset="0"/>
                <a:cs typeface="Times New Roman" panose="02020603050405020304" pitchFamily="18" charset="0"/>
              </a:rPr>
              <a:t> (2017), "The impacts of quality and quantity attributes of Airbnb hosts on listing performance", </a:t>
            </a:r>
            <a:r>
              <a:rPr lang="en-US" sz="2400" dirty="0">
                <a:solidFill>
                  <a:schemeClr val="bg1"/>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International Journal of Contemporary Hospitality Management</a:t>
            </a:r>
            <a:r>
              <a:rPr lang="en-US" sz="2400" dirty="0">
                <a:solidFill>
                  <a:schemeClr val="bg1"/>
                </a:solidFill>
                <a:latin typeface="Times New Roman" panose="02020603050405020304" pitchFamily="18" charset="0"/>
                <a:cs typeface="Times New Roman" panose="02020603050405020304" pitchFamily="18" charset="0"/>
              </a:rPr>
              <a:t>, Vol. 29 No. 9, pp. 2240-2260. </a:t>
            </a:r>
            <a:r>
              <a:rPr lang="en-US" sz="2400" dirty="0">
                <a:solidFill>
                  <a:schemeClr val="bg1"/>
                </a:solidFill>
                <a:latin typeface="Times New Roman" panose="02020603050405020304" pitchFamily="18" charset="0"/>
                <a:cs typeface="Times New Roman" panose="02020603050405020304" pitchFamily="18" charset="0"/>
                <a:hlinkClick r:id="rId5" tooltip="DOI: https://doi.org/10.1108/IJCHM-07-2016-0345">
                  <a:extLst>
                    <a:ext uri="{A12FA001-AC4F-418D-AE19-62706E023703}">
                      <ahyp:hlinkClr xmlns:ahyp="http://schemas.microsoft.com/office/drawing/2018/hyperlinkcolor" val="tx"/>
                    </a:ext>
                  </a:extLst>
                </a:hlinkClick>
              </a:rPr>
              <a:t>https://doi.org/10.1108/IJCHM-07-2016-0345</a:t>
            </a:r>
            <a:endParaRPr lang="en-US" sz="2400" dirty="0">
              <a:solidFill>
                <a:schemeClr val="bg1"/>
              </a:solidFill>
              <a:latin typeface="Times New Roman" panose="02020603050405020304" pitchFamily="18" charset="0"/>
              <a:cs typeface="Times New Roman" panose="02020603050405020304" pitchFamily="18" charset="0"/>
            </a:endParaRPr>
          </a:p>
          <a:p>
            <a:r>
              <a:rPr lang="en-US" sz="2400" dirty="0">
                <a:solidFill>
                  <a:schemeClr val="bg1"/>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https://www.emerald.com/insight/content/doi/10.1108/IJCHM-07-2016-0345/full/html</a:t>
            </a:r>
            <a:endParaRPr lang="en-US" sz="2400" dirty="0">
              <a:solidFill>
                <a:schemeClr val="bg1"/>
              </a:solidFill>
              <a:latin typeface="Times New Roman" panose="02020603050405020304" pitchFamily="18" charset="0"/>
              <a:cs typeface="Times New Roman" panose="02020603050405020304" pitchFamily="18" charset="0"/>
            </a:endParaRPr>
          </a:p>
          <a:p>
            <a:r>
              <a:rPr lang="en-US" sz="2400" dirty="0">
                <a:solidFill>
                  <a:schemeClr val="bg1"/>
                </a:solidFill>
                <a:latin typeface="Times New Roman" panose="02020603050405020304" pitchFamily="18" charset="0"/>
                <a:cs typeface="Times New Roman" panose="02020603050405020304" pitchFamily="18" charset="0"/>
                <a:hlinkClick r:id="rId7" tooltip="Daniel Guttentag">
                  <a:extLst>
                    <a:ext uri="{A12FA001-AC4F-418D-AE19-62706E023703}">
                      <ahyp:hlinkClr xmlns:ahyp="http://schemas.microsoft.com/office/drawing/2018/hyperlinkcolor" val="tx"/>
                    </a:ext>
                  </a:extLst>
                </a:hlinkClick>
              </a:rPr>
              <a:t>Guttentag, D.</a:t>
            </a:r>
            <a:r>
              <a:rPr lang="en-US" sz="2400" dirty="0">
                <a:solidFill>
                  <a:schemeClr val="bg1"/>
                </a:solidFill>
                <a:latin typeface="Times New Roman" panose="02020603050405020304" pitchFamily="18" charset="0"/>
                <a:cs typeface="Times New Roman" panose="02020603050405020304" pitchFamily="18" charset="0"/>
              </a:rPr>
              <a:t> (2019), "Progress on Airbnb: a literature review", </a:t>
            </a:r>
            <a:r>
              <a:rPr lang="en-US" sz="2400" dirty="0">
                <a:solidFill>
                  <a:schemeClr val="bg1"/>
                </a:solidFill>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Journal of Hospitality and Tourism Technology</a:t>
            </a:r>
            <a:r>
              <a:rPr lang="en-US" sz="2400" dirty="0">
                <a:solidFill>
                  <a:schemeClr val="bg1"/>
                </a:solidFill>
                <a:latin typeface="Times New Roman" panose="02020603050405020304" pitchFamily="18" charset="0"/>
                <a:cs typeface="Times New Roman" panose="02020603050405020304" pitchFamily="18" charset="0"/>
              </a:rPr>
              <a:t>, Vol. 10 No. 4, pp. 814-844. </a:t>
            </a:r>
            <a:r>
              <a:rPr lang="en-US" sz="2400" dirty="0">
                <a:solidFill>
                  <a:schemeClr val="bg1"/>
                </a:solidFill>
                <a:latin typeface="Times New Roman" panose="02020603050405020304" pitchFamily="18" charset="0"/>
                <a:cs typeface="Times New Roman" panose="02020603050405020304" pitchFamily="18" charset="0"/>
                <a:hlinkClick r:id="rId9" tooltip="DOI: https://doi.org/10.1108/JHTT-08-2018-0075">
                  <a:extLst>
                    <a:ext uri="{A12FA001-AC4F-418D-AE19-62706E023703}">
                      <ahyp:hlinkClr xmlns:ahyp="http://schemas.microsoft.com/office/drawing/2018/hyperlinkcolor" val="tx"/>
                    </a:ext>
                  </a:extLst>
                </a:hlinkClick>
              </a:rPr>
              <a:t>https://doi.org/10.1108/JHTT-08-2018-0075</a:t>
            </a:r>
            <a:br>
              <a:rPr lang="en-US" sz="2400" dirty="0">
                <a:solidFill>
                  <a:schemeClr val="bg1"/>
                </a:solidFill>
                <a:latin typeface="Times New Roman" panose="02020603050405020304" pitchFamily="18" charset="0"/>
                <a:cs typeface="Times New Roman" panose="02020603050405020304" pitchFamily="18" charset="0"/>
              </a:rPr>
            </a:br>
            <a:r>
              <a:rPr lang="en-US" sz="2400" dirty="0" err="1">
                <a:solidFill>
                  <a:schemeClr val="bg1"/>
                </a:solidFill>
                <a:latin typeface="Times New Roman" panose="02020603050405020304" pitchFamily="18" charset="0"/>
                <a:cs typeface="Times New Roman" panose="02020603050405020304" pitchFamily="18" charset="0"/>
              </a:rPr>
              <a:t>Zervas</a:t>
            </a:r>
            <a:r>
              <a:rPr lang="en-US" sz="2400" dirty="0">
                <a:solidFill>
                  <a:schemeClr val="bg1"/>
                </a:solidFill>
                <a:latin typeface="Times New Roman" panose="02020603050405020304" pitchFamily="18" charset="0"/>
                <a:cs typeface="Times New Roman" panose="02020603050405020304" pitchFamily="18" charset="0"/>
              </a:rPr>
              <a:t>, G. </a:t>
            </a:r>
            <a:r>
              <a:rPr lang="en-US" sz="2400" dirty="0" err="1">
                <a:solidFill>
                  <a:schemeClr val="bg1"/>
                </a:solidFill>
                <a:latin typeface="Times New Roman" panose="02020603050405020304" pitchFamily="18" charset="0"/>
                <a:cs typeface="Times New Roman" panose="02020603050405020304" pitchFamily="18" charset="0"/>
              </a:rPr>
              <a:t>Proserpio</a:t>
            </a:r>
            <a:r>
              <a:rPr lang="en-US" sz="2400" dirty="0">
                <a:solidFill>
                  <a:schemeClr val="bg1"/>
                </a:solidFill>
                <a:latin typeface="Times New Roman" panose="02020603050405020304" pitchFamily="18" charset="0"/>
                <a:cs typeface="Times New Roman" panose="02020603050405020304" pitchFamily="18" charset="0"/>
              </a:rPr>
              <a:t>, D. and Byers, J. (2015), “A first look at online reputation on airbnb, where every stay is above average”, available at: </a:t>
            </a:r>
            <a:r>
              <a:rPr lang="en-US" sz="2400" dirty="0">
                <a:solidFill>
                  <a:schemeClr val="bg1"/>
                </a:solidFill>
                <a:latin typeface="Times New Roman" panose="02020603050405020304" pitchFamily="18" charset="0"/>
                <a:cs typeface="Times New Roman" panose="02020603050405020304" pitchFamily="18" charset="0"/>
                <a:hlinkClick r:id="rId10">
                  <a:extLst>
                    <a:ext uri="{A12FA001-AC4F-418D-AE19-62706E023703}">
                      <ahyp:hlinkClr xmlns:ahyp="http://schemas.microsoft.com/office/drawing/2018/hyperlinkcolor" val="tx"/>
                    </a:ext>
                  </a:extLst>
                </a:hlinkClick>
              </a:rPr>
              <a:t>https://ssrn.com/abstract=2554500</a:t>
            </a:r>
            <a:r>
              <a:rPr lang="en-US" sz="2400" dirty="0">
                <a:solidFill>
                  <a:schemeClr val="bg1"/>
                </a:solidFill>
                <a:latin typeface="Times New Roman" panose="02020603050405020304" pitchFamily="18" charset="0"/>
                <a:cs typeface="Times New Roman" panose="02020603050405020304" pitchFamily="18" charset="0"/>
              </a:rPr>
              <a:t> (accessed 19 January 2018).</a:t>
            </a:r>
          </a:p>
        </p:txBody>
      </p:sp>
    </p:spTree>
    <p:extLst>
      <p:ext uri="{BB962C8B-B14F-4D97-AF65-F5344CB8AC3E}">
        <p14:creationId xmlns:p14="http://schemas.microsoft.com/office/powerpoint/2010/main" val="6303839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BB8BF-F65E-0C8A-5BB0-FC0FF9E1212B}"/>
              </a:ext>
            </a:extLst>
          </p:cNvPr>
          <p:cNvSpPr>
            <a:spLocks noGrp="1"/>
          </p:cNvSpPr>
          <p:nvPr>
            <p:ph type="ctrTitle"/>
          </p:nvPr>
        </p:nvSpPr>
        <p:spPr/>
        <p:txBody>
          <a:bodyPr/>
          <a:lstStyle/>
          <a:p>
            <a:pPr algn="ctr"/>
            <a:r>
              <a:rPr lang="en-US" dirty="0">
                <a:solidFill>
                  <a:schemeClr val="bg1"/>
                </a:solidFill>
                <a:latin typeface="Times New Roman" panose="02020603050405020304" pitchFamily="18" charset="0"/>
                <a:cs typeface="Times New Roman" panose="02020603050405020304" pitchFamily="18" charset="0"/>
              </a:rPr>
              <a:t>THANK YOU </a:t>
            </a:r>
          </a:p>
        </p:txBody>
      </p:sp>
      <p:sp>
        <p:nvSpPr>
          <p:cNvPr id="3" name="Subtitle 2">
            <a:extLst>
              <a:ext uri="{FF2B5EF4-FFF2-40B4-BE49-F238E27FC236}">
                <a16:creationId xmlns:a16="http://schemas.microsoft.com/office/drawing/2014/main" id="{79FFC2D7-A51C-10AA-A107-19F664B0054F}"/>
              </a:ext>
            </a:extLst>
          </p:cNvPr>
          <p:cNvSpPr>
            <a:spLocks noGrp="1"/>
          </p:cNvSpPr>
          <p:nvPr>
            <p:ph type="subTitle" idx="1"/>
          </p:nvPr>
        </p:nvSpPr>
        <p:spPr>
          <a:xfrm>
            <a:off x="3127248" y="3429000"/>
            <a:ext cx="7891272" cy="1069848"/>
          </a:xfrm>
        </p:spPr>
        <p:txBody>
          <a:bodyPr>
            <a:normAutofit/>
          </a:bodyPr>
          <a:lstStyle/>
          <a:p>
            <a:r>
              <a:rPr lang="en-US" sz="3200" dirty="0">
                <a:solidFill>
                  <a:schemeClr val="bg1"/>
                </a:solidFill>
                <a:latin typeface="Times New Roman" panose="02020603050405020304" pitchFamily="18" charset="0"/>
                <a:cs typeface="Times New Roman" panose="02020603050405020304" pitchFamily="18" charset="0"/>
              </a:rPr>
              <a:t>Does anyone have any questions?</a:t>
            </a:r>
          </a:p>
        </p:txBody>
      </p:sp>
    </p:spTree>
    <p:extLst>
      <p:ext uri="{BB962C8B-B14F-4D97-AF65-F5344CB8AC3E}">
        <p14:creationId xmlns:p14="http://schemas.microsoft.com/office/powerpoint/2010/main" val="2466886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A6058-5DCB-9CCB-0052-1219AC37447D}"/>
              </a:ext>
            </a:extLst>
          </p:cNvPr>
          <p:cNvSpPr>
            <a:spLocks noGrp="1"/>
          </p:cNvSpPr>
          <p:nvPr>
            <p:ph type="title"/>
          </p:nvPr>
        </p:nvSpPr>
        <p:spPr>
          <a:xfrm>
            <a:off x="1066800" y="0"/>
            <a:ext cx="10058400" cy="1609344"/>
          </a:xfrm>
        </p:spPr>
        <p:txBody>
          <a:bodyPr/>
          <a:lstStyle/>
          <a:p>
            <a:pPr algn="ctr"/>
            <a:r>
              <a:rPr lang="en-US" dirty="0">
                <a:solidFill>
                  <a:schemeClr val="bg1"/>
                </a:solidFill>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08BB610D-E1E9-CF9C-3CA0-746D93531667}"/>
              </a:ext>
            </a:extLst>
          </p:cNvPr>
          <p:cNvSpPr>
            <a:spLocks noGrp="1"/>
          </p:cNvSpPr>
          <p:nvPr>
            <p:ph idx="1"/>
          </p:nvPr>
        </p:nvSpPr>
        <p:spPr/>
        <p:txBody>
          <a:bodyPr/>
          <a:lstStyle/>
          <a:p>
            <a:pPr lvl="0"/>
            <a:r>
              <a:rPr lang="en-US" sz="2800" dirty="0">
                <a:solidFill>
                  <a:schemeClr val="bg1"/>
                </a:solidFill>
                <a:latin typeface="Times New Roman" panose="02020603050405020304" pitchFamily="18" charset="0"/>
                <a:cs typeface="Times New Roman" panose="02020603050405020304" pitchFamily="18" charset="0"/>
              </a:rPr>
              <a:t>Barcelona welcomes more than 27 million visitors each year.</a:t>
            </a:r>
          </a:p>
          <a:p>
            <a:pPr lvl="0"/>
            <a:r>
              <a:rPr lang="en-US" sz="2800" dirty="0">
                <a:solidFill>
                  <a:schemeClr val="bg1"/>
                </a:solidFill>
                <a:latin typeface="Times New Roman" panose="02020603050405020304" pitchFamily="18" charset="0"/>
                <a:cs typeface="Times New Roman" panose="02020603050405020304" pitchFamily="18" charset="0"/>
              </a:rPr>
              <a:t>With a daily charge of $167 and monthly earnings of $2691 for Barcelona's short-term Airbnb properties, the average occupancy rate is 78%.</a:t>
            </a:r>
          </a:p>
          <a:p>
            <a:pPr lvl="0"/>
            <a:r>
              <a:rPr lang="en-US" sz="2800" dirty="0">
                <a:solidFill>
                  <a:schemeClr val="bg1"/>
                </a:solidFill>
                <a:latin typeface="Times New Roman" panose="02020603050405020304" pitchFamily="18" charset="0"/>
                <a:cs typeface="Times New Roman" panose="02020603050405020304" pitchFamily="18" charset="0"/>
              </a:rPr>
              <a:t>The listings are created when hosts put their properties on the Airbnb system and are available for guests to stay. Listings include all the information that describes the properties like price, description, and location.</a:t>
            </a:r>
          </a:p>
          <a:p>
            <a:endParaRPr lang="en-US" dirty="0"/>
          </a:p>
        </p:txBody>
      </p:sp>
    </p:spTree>
    <p:extLst>
      <p:ext uri="{BB962C8B-B14F-4D97-AF65-F5344CB8AC3E}">
        <p14:creationId xmlns:p14="http://schemas.microsoft.com/office/powerpoint/2010/main" val="1185699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124E2-13B5-F6D8-7CE1-E06EF4EBC634}"/>
              </a:ext>
            </a:extLst>
          </p:cNvPr>
          <p:cNvSpPr>
            <a:spLocks noGrp="1"/>
          </p:cNvSpPr>
          <p:nvPr>
            <p:ph type="title"/>
          </p:nvPr>
        </p:nvSpPr>
        <p:spPr>
          <a:xfrm>
            <a:off x="1066800" y="0"/>
            <a:ext cx="10058400" cy="1609344"/>
          </a:xfrm>
        </p:spPr>
        <p:txBody>
          <a:bodyPr>
            <a:normAutofit fontScale="90000"/>
          </a:bodyPr>
          <a:lstStyle/>
          <a:p>
            <a:pPr algn="ctr"/>
            <a:r>
              <a:rPr lang="en-US" sz="6000" dirty="0">
                <a:solidFill>
                  <a:schemeClr val="bg1"/>
                </a:solidFill>
                <a:latin typeface="Times New Roman" panose="02020603050405020304" pitchFamily="18" charset="0"/>
                <a:cs typeface="Times New Roman" panose="02020603050405020304" pitchFamily="18" charset="0"/>
              </a:rPr>
              <a:t>MOTIVATION</a:t>
            </a:r>
            <a:br>
              <a:rPr lang="en-US" dirty="0"/>
            </a:br>
            <a:endParaRPr lang="en-US" dirty="0"/>
          </a:p>
        </p:txBody>
      </p:sp>
      <p:sp>
        <p:nvSpPr>
          <p:cNvPr id="3" name="Content Placeholder 2">
            <a:extLst>
              <a:ext uri="{FF2B5EF4-FFF2-40B4-BE49-F238E27FC236}">
                <a16:creationId xmlns:a16="http://schemas.microsoft.com/office/drawing/2014/main" id="{5CE5B2B8-1CE4-2373-9393-72A527A4498F}"/>
              </a:ext>
            </a:extLst>
          </p:cNvPr>
          <p:cNvSpPr>
            <a:spLocks noGrp="1"/>
          </p:cNvSpPr>
          <p:nvPr>
            <p:ph idx="1"/>
          </p:nvPr>
        </p:nvSpPr>
        <p:spPr/>
        <p:txBody>
          <a:bodyPr/>
          <a:lstStyle/>
          <a:p>
            <a:r>
              <a:rPr lang="en-US" sz="2400" dirty="0">
                <a:solidFill>
                  <a:schemeClr val="bg1"/>
                </a:solidFill>
                <a:latin typeface="Times New Roman" panose="02020603050405020304" pitchFamily="18" charset="0"/>
                <a:cs typeface="Times New Roman" panose="02020603050405020304" pitchFamily="18" charset="0"/>
              </a:rPr>
              <a:t>The main objective of this case study is to help the new customers using Airbnb to create transparency for the factors determining a host to become a super host.</a:t>
            </a:r>
          </a:p>
          <a:p>
            <a:r>
              <a:rPr lang="en-US" sz="2400" dirty="0">
                <a:solidFill>
                  <a:schemeClr val="bg1"/>
                </a:solidFill>
                <a:latin typeface="Times New Roman" panose="02020603050405020304" pitchFamily="18" charset="0"/>
                <a:cs typeface="Times New Roman" panose="02020603050405020304" pitchFamily="18" charset="0"/>
              </a:rPr>
              <a:t>The classic goal is to improve the areas that can help a host become a super host by using a model to analyze different attributes and find their importance level to narrow down the focus on them. </a:t>
            </a:r>
          </a:p>
          <a:p>
            <a:r>
              <a:rPr lang="en-US" sz="2400" dirty="0">
                <a:solidFill>
                  <a:schemeClr val="bg1"/>
                </a:solidFill>
                <a:latin typeface="Times New Roman" panose="02020603050405020304" pitchFamily="18" charset="0"/>
                <a:cs typeface="Times New Roman" panose="02020603050405020304" pitchFamily="18" charset="0"/>
              </a:rPr>
              <a:t>This project consists of data provided  by Inside Airbnb with detailed, review and calendar data of September 2022. </a:t>
            </a:r>
          </a:p>
          <a:p>
            <a:endParaRPr lang="en-US" sz="2400" dirty="0">
              <a:solidFill>
                <a:schemeClr val="bg1"/>
              </a:solidFill>
              <a:latin typeface="Times New Roman" panose="02020603050405020304" pitchFamily="18" charset="0"/>
              <a:cs typeface="Times New Roman" panose="02020603050405020304" pitchFamily="18" charset="0"/>
            </a:endParaRPr>
          </a:p>
          <a:p>
            <a:endParaRPr lang="en-US" dirty="0">
              <a:solidFill>
                <a:schemeClr val="bg1"/>
              </a:solidFill>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646441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82E5F-3BCD-BC32-79F8-E2860306D967}"/>
              </a:ext>
            </a:extLst>
          </p:cNvPr>
          <p:cNvSpPr>
            <a:spLocks noGrp="1"/>
          </p:cNvSpPr>
          <p:nvPr>
            <p:ph type="title"/>
          </p:nvPr>
        </p:nvSpPr>
        <p:spPr>
          <a:xfrm>
            <a:off x="1066800" y="0"/>
            <a:ext cx="10058400" cy="1609344"/>
          </a:xfrm>
        </p:spPr>
        <p:txBody>
          <a:bodyPr/>
          <a:lstStyle/>
          <a:p>
            <a:pPr algn="ctr"/>
            <a:r>
              <a:rPr lang="en-US" dirty="0">
                <a:solidFill>
                  <a:schemeClr val="bg1"/>
                </a:solidFill>
                <a:latin typeface="Times New Roman" panose="02020603050405020304" pitchFamily="18" charset="0"/>
                <a:cs typeface="Times New Roman" panose="02020603050405020304" pitchFamily="18" charset="0"/>
              </a:rPr>
              <a:t>LITERATURE REVIEW</a:t>
            </a:r>
          </a:p>
        </p:txBody>
      </p:sp>
      <p:sp>
        <p:nvSpPr>
          <p:cNvPr id="3" name="Content Placeholder 2">
            <a:extLst>
              <a:ext uri="{FF2B5EF4-FFF2-40B4-BE49-F238E27FC236}">
                <a16:creationId xmlns:a16="http://schemas.microsoft.com/office/drawing/2014/main" id="{A14B3EAE-136A-A743-2B4B-D1FBAE22C3AF}"/>
              </a:ext>
            </a:extLst>
          </p:cNvPr>
          <p:cNvSpPr>
            <a:spLocks noGrp="1"/>
          </p:cNvSpPr>
          <p:nvPr>
            <p:ph idx="1"/>
          </p:nvPr>
        </p:nvSpPr>
        <p:spPr/>
        <p:txBody>
          <a:bodyPr>
            <a:normAutofit/>
          </a:bodyPr>
          <a:lstStyle/>
          <a:p>
            <a:r>
              <a:rPr lang="en-US" sz="2400" dirty="0">
                <a:solidFill>
                  <a:schemeClr val="bg1"/>
                </a:solidFill>
                <a:latin typeface="Times New Roman" panose="02020603050405020304" pitchFamily="18" charset="0"/>
                <a:cs typeface="Times New Roman" panose="02020603050405020304" pitchFamily="18" charset="0"/>
              </a:rPr>
              <a:t>“Superhost” badge to hosts who receive good reviews and observes how this can impact an accommodation's review volume and ratings. </a:t>
            </a:r>
          </a:p>
          <a:p>
            <a:r>
              <a:rPr lang="en-US" sz="2400" dirty="0">
                <a:solidFill>
                  <a:schemeClr val="bg1"/>
                </a:solidFill>
                <a:latin typeface="Times New Roman" panose="02020603050405020304" pitchFamily="18" charset="0"/>
                <a:cs typeface="Times New Roman" panose="02020603050405020304" pitchFamily="18" charset="0"/>
              </a:rPr>
              <a:t>Will a superhost have more visibility, earning potential, and exclusive rewards for their outstanding hospitality?.</a:t>
            </a:r>
          </a:p>
          <a:p>
            <a:r>
              <a:rPr lang="en-US" sz="2400" dirty="0">
                <a:solidFill>
                  <a:schemeClr val="bg1"/>
                </a:solidFill>
                <a:latin typeface="Times New Roman" panose="02020603050405020304" pitchFamily="18" charset="0"/>
                <a:cs typeface="Times New Roman" panose="02020603050405020304" pitchFamily="18" charset="0"/>
              </a:rPr>
              <a:t>The </a:t>
            </a:r>
            <a:r>
              <a:rPr lang="en-US" sz="2400" dirty="0">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https://mohamedirfansh.github.io/Airbnb-Data-Science-Project/</a:t>
            </a:r>
            <a:r>
              <a:rPr lang="en-US" sz="2400" dirty="0">
                <a:solidFill>
                  <a:schemeClr val="bg1"/>
                </a:solidFill>
                <a:latin typeface="Times New Roman" panose="02020603050405020304" pitchFamily="18" charset="0"/>
                <a:cs typeface="Times New Roman" panose="02020603050405020304" pitchFamily="18" charset="0"/>
              </a:rPr>
              <a:t>. Done by Mohamed helps us understand that customers looking for Airbnb host must focus on factors that maximize the price of listings and minimize the price listings for the customers with a right pricing by providing the needed amenities. </a:t>
            </a:r>
          </a:p>
          <a:p>
            <a:endParaRPr lang="en-US" dirty="0"/>
          </a:p>
        </p:txBody>
      </p:sp>
    </p:spTree>
    <p:extLst>
      <p:ext uri="{BB962C8B-B14F-4D97-AF65-F5344CB8AC3E}">
        <p14:creationId xmlns:p14="http://schemas.microsoft.com/office/powerpoint/2010/main" val="2278503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28678-A3D3-ED63-72C2-FADE5F1A995A}"/>
              </a:ext>
            </a:extLst>
          </p:cNvPr>
          <p:cNvSpPr>
            <a:spLocks noGrp="1"/>
          </p:cNvSpPr>
          <p:nvPr>
            <p:ph type="title"/>
          </p:nvPr>
        </p:nvSpPr>
        <p:spPr>
          <a:xfrm>
            <a:off x="1069848" y="0"/>
            <a:ext cx="10058400" cy="1609344"/>
          </a:xfrm>
        </p:spPr>
        <p:txBody>
          <a:bodyPr>
            <a:normAutofit/>
          </a:bodyPr>
          <a:lstStyle/>
          <a:p>
            <a:pPr algn="ctr"/>
            <a:r>
              <a:rPr lang="en-US" dirty="0">
                <a:solidFill>
                  <a:schemeClr val="bg1"/>
                </a:solidFill>
                <a:latin typeface="Times New Roman" panose="02020603050405020304" pitchFamily="18" charset="0"/>
                <a:cs typeface="Times New Roman" panose="02020603050405020304" pitchFamily="18" charset="0"/>
              </a:rPr>
              <a:t>THEORY AND HYPOTHESES </a:t>
            </a:r>
          </a:p>
        </p:txBody>
      </p:sp>
      <p:sp>
        <p:nvSpPr>
          <p:cNvPr id="3" name="Content Placeholder 2">
            <a:extLst>
              <a:ext uri="{FF2B5EF4-FFF2-40B4-BE49-F238E27FC236}">
                <a16:creationId xmlns:a16="http://schemas.microsoft.com/office/drawing/2014/main" id="{1F7D55E8-3E2D-1E1B-E3E2-E5DBDA6A5199}"/>
              </a:ext>
            </a:extLst>
          </p:cNvPr>
          <p:cNvSpPr>
            <a:spLocks noGrp="1"/>
          </p:cNvSpPr>
          <p:nvPr>
            <p:ph idx="1"/>
          </p:nvPr>
        </p:nvSpPr>
        <p:spPr>
          <a:xfrm>
            <a:off x="1069848" y="2807208"/>
            <a:ext cx="10058400" cy="4050792"/>
          </a:xfrm>
        </p:spPr>
        <p:txBody>
          <a:bodyPr>
            <a:normAutofit/>
          </a:bodyPr>
          <a:lstStyle/>
          <a:p>
            <a:pPr algn="ctr"/>
            <a:r>
              <a:rPr lang="en-US" sz="2400" dirty="0">
                <a:solidFill>
                  <a:schemeClr val="bg1"/>
                </a:solidFill>
                <a:latin typeface="Times New Roman" panose="02020603050405020304" pitchFamily="18" charset="0"/>
                <a:cs typeface="Times New Roman" panose="02020603050405020304" pitchFamily="18" charset="0"/>
              </a:rPr>
              <a:t>Null Hypotheses : There is no effect of ratings or other variables on a host being a supershost. </a:t>
            </a:r>
          </a:p>
          <a:p>
            <a:pPr algn="ctr"/>
            <a:r>
              <a:rPr lang="en-US" sz="2400" dirty="0">
                <a:solidFill>
                  <a:schemeClr val="bg1"/>
                </a:solidFill>
                <a:latin typeface="Times New Roman" panose="02020603050405020304" pitchFamily="18" charset="0"/>
                <a:cs typeface="Times New Roman" panose="02020603050405020304" pitchFamily="18" charset="0"/>
              </a:rPr>
              <a:t>Alternate Hypotheses: There is effect of ratings or other variables on a host being a supershost. </a:t>
            </a:r>
          </a:p>
        </p:txBody>
      </p:sp>
    </p:spTree>
    <p:extLst>
      <p:ext uri="{BB962C8B-B14F-4D97-AF65-F5344CB8AC3E}">
        <p14:creationId xmlns:p14="http://schemas.microsoft.com/office/powerpoint/2010/main" val="900255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D550B-FFAA-41CD-B118-154CC61F0637}"/>
              </a:ext>
            </a:extLst>
          </p:cNvPr>
          <p:cNvSpPr>
            <a:spLocks noGrp="1"/>
          </p:cNvSpPr>
          <p:nvPr>
            <p:ph type="title"/>
          </p:nvPr>
        </p:nvSpPr>
        <p:spPr>
          <a:xfrm>
            <a:off x="829217" y="0"/>
            <a:ext cx="10058400" cy="1609344"/>
          </a:xfrm>
        </p:spPr>
        <p:txBody>
          <a:bodyPr/>
          <a:lstStyle/>
          <a:p>
            <a:pPr algn="ctr"/>
            <a:r>
              <a:rPr lang="en-US" dirty="0">
                <a:solidFill>
                  <a:schemeClr val="bg1"/>
                </a:solidFill>
                <a:latin typeface="Times New Roman" panose="02020603050405020304" pitchFamily="18" charset="0"/>
                <a:cs typeface="Times New Roman" panose="02020603050405020304" pitchFamily="18" charset="0"/>
              </a:rPr>
              <a:t>DATA SOURCE</a:t>
            </a:r>
          </a:p>
        </p:txBody>
      </p:sp>
      <p:pic>
        <p:nvPicPr>
          <p:cNvPr id="5" name="Content Placeholder 4" descr="Graphical user interface, table&#10;&#10;Description automatically generated">
            <a:extLst>
              <a:ext uri="{FF2B5EF4-FFF2-40B4-BE49-F238E27FC236}">
                <a16:creationId xmlns:a16="http://schemas.microsoft.com/office/drawing/2014/main" id="{34ADC3CF-E502-8E90-92A7-C2858DB9F7AB}"/>
              </a:ext>
            </a:extLst>
          </p:cNvPr>
          <p:cNvPicPr>
            <a:picLocks noGrp="1" noChangeAspect="1"/>
          </p:cNvPicPr>
          <p:nvPr>
            <p:ph idx="1"/>
          </p:nvPr>
        </p:nvPicPr>
        <p:blipFill rotWithShape="1">
          <a:blip r:embed="rId2"/>
          <a:srcRect t="11950" b="5515"/>
          <a:stretch/>
        </p:blipFill>
        <p:spPr>
          <a:xfrm>
            <a:off x="829217" y="1811390"/>
            <a:ext cx="7557820" cy="4051300"/>
          </a:xfrm>
        </p:spPr>
      </p:pic>
      <p:sp>
        <p:nvSpPr>
          <p:cNvPr id="6" name="TextBox 5">
            <a:extLst>
              <a:ext uri="{FF2B5EF4-FFF2-40B4-BE49-F238E27FC236}">
                <a16:creationId xmlns:a16="http://schemas.microsoft.com/office/drawing/2014/main" id="{427E8E79-069F-1937-28B1-89E520A72611}"/>
              </a:ext>
            </a:extLst>
          </p:cNvPr>
          <p:cNvSpPr txBox="1"/>
          <p:nvPr/>
        </p:nvSpPr>
        <p:spPr>
          <a:xfrm>
            <a:off x="8387037" y="3190709"/>
            <a:ext cx="3187342" cy="646331"/>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http://insideairbnb.com/get-the-data/</a:t>
            </a:r>
          </a:p>
        </p:txBody>
      </p:sp>
    </p:spTree>
    <p:extLst>
      <p:ext uri="{BB962C8B-B14F-4D97-AF65-F5344CB8AC3E}">
        <p14:creationId xmlns:p14="http://schemas.microsoft.com/office/powerpoint/2010/main" val="5225005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11476-AC93-92AB-C452-86E12C3CDC30}"/>
              </a:ext>
            </a:extLst>
          </p:cNvPr>
          <p:cNvSpPr>
            <a:spLocks noGrp="1"/>
          </p:cNvSpPr>
          <p:nvPr>
            <p:ph type="title"/>
          </p:nvPr>
        </p:nvSpPr>
        <p:spPr>
          <a:xfrm>
            <a:off x="636711" y="0"/>
            <a:ext cx="10058400" cy="1609344"/>
          </a:xfrm>
        </p:spPr>
        <p:txBody>
          <a:bodyPr/>
          <a:lstStyle/>
          <a:p>
            <a:pPr algn="ctr"/>
            <a:r>
              <a:rPr lang="en-US" dirty="0">
                <a:solidFill>
                  <a:schemeClr val="bg1"/>
                </a:solidFill>
                <a:latin typeface="Times New Roman" panose="02020603050405020304" pitchFamily="18" charset="0"/>
                <a:cs typeface="Times New Roman" panose="02020603050405020304" pitchFamily="18" charset="0"/>
              </a:rPr>
              <a:t>ABOUT DATA</a:t>
            </a:r>
          </a:p>
        </p:txBody>
      </p:sp>
      <p:sp>
        <p:nvSpPr>
          <p:cNvPr id="3" name="Content Placeholder 2">
            <a:extLst>
              <a:ext uri="{FF2B5EF4-FFF2-40B4-BE49-F238E27FC236}">
                <a16:creationId xmlns:a16="http://schemas.microsoft.com/office/drawing/2014/main" id="{0246A7C7-B9C7-411C-E02B-8E4DD17269DC}"/>
              </a:ext>
            </a:extLst>
          </p:cNvPr>
          <p:cNvSpPr>
            <a:spLocks noGrp="1"/>
          </p:cNvSpPr>
          <p:nvPr>
            <p:ph idx="1"/>
          </p:nvPr>
        </p:nvSpPr>
        <p:spPr/>
        <p:txBody>
          <a:bodyPr>
            <a:normAutofit lnSpcReduction="10000"/>
          </a:bodyPr>
          <a:lstStyle/>
          <a:p>
            <a:r>
              <a:rPr lang="en-US" sz="2400" dirty="0">
                <a:solidFill>
                  <a:schemeClr val="bg1"/>
                </a:solidFill>
                <a:latin typeface="Times New Roman" panose="02020603050405020304" pitchFamily="18" charset="0"/>
                <a:cs typeface="Times New Roman" panose="02020603050405020304" pitchFamily="18" charset="0"/>
              </a:rPr>
              <a:t>Listings - Detailed listings data about hosts, Airbnb houses and price. The attributes used in the analysis are id (listing ID), name (name of the listing), host_id (host ID), host_name (name of the host), room_type (listing space type), and price (price in dollars).</a:t>
            </a:r>
          </a:p>
          <a:p>
            <a:r>
              <a:rPr lang="en-US" sz="2400" dirty="0">
                <a:solidFill>
                  <a:schemeClr val="bg1"/>
                </a:solidFill>
                <a:latin typeface="Times New Roman" panose="02020603050405020304" pitchFamily="18" charset="0"/>
                <a:cs typeface="Times New Roman" panose="02020603050405020304" pitchFamily="18" charset="0"/>
              </a:rPr>
              <a:t>Reviews - Detailed reviews given by the guests. Key attributes include number_of_reviews (number of reviews), last_review (latest review), and reviews_per_month (number of reviews per month).</a:t>
            </a:r>
          </a:p>
          <a:p>
            <a:r>
              <a:rPr lang="en-US" sz="2400" dirty="0">
                <a:solidFill>
                  <a:schemeClr val="bg1"/>
                </a:solidFill>
                <a:latin typeface="Times New Roman" panose="02020603050405020304" pitchFamily="18" charset="0"/>
                <a:cs typeface="Times New Roman" panose="02020603050405020304" pitchFamily="18" charset="0"/>
              </a:rPr>
              <a:t>Location - Provides details about Airbnb location in Barcelona city. Four attributes including neighbourhood_group (main area), neighbourhood (area), longitude, and latitude .</a:t>
            </a:r>
          </a:p>
          <a:p>
            <a:r>
              <a:rPr lang="en-US" sz="2400" dirty="0">
                <a:solidFill>
                  <a:schemeClr val="bg1"/>
                </a:solidFill>
                <a:latin typeface="Times New Roman" panose="02020603050405020304" pitchFamily="18" charset="0"/>
                <a:cs typeface="Times New Roman" panose="02020603050405020304" pitchFamily="18" charset="0"/>
              </a:rPr>
              <a:t>Rating</a:t>
            </a:r>
          </a:p>
          <a:p>
            <a:endParaRPr lang="en-US" dirty="0"/>
          </a:p>
        </p:txBody>
      </p:sp>
    </p:spTree>
    <p:extLst>
      <p:ext uri="{BB962C8B-B14F-4D97-AF65-F5344CB8AC3E}">
        <p14:creationId xmlns:p14="http://schemas.microsoft.com/office/powerpoint/2010/main" val="1363343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564D0-D0DA-AC89-6D9A-61FB62C586D9}"/>
              </a:ext>
            </a:extLst>
          </p:cNvPr>
          <p:cNvSpPr>
            <a:spLocks noGrp="1"/>
          </p:cNvSpPr>
          <p:nvPr>
            <p:ph type="title"/>
          </p:nvPr>
        </p:nvSpPr>
        <p:spPr>
          <a:xfrm>
            <a:off x="781091" y="0"/>
            <a:ext cx="10058400" cy="1609344"/>
          </a:xfrm>
        </p:spPr>
        <p:txBody>
          <a:bodyPr/>
          <a:lstStyle/>
          <a:p>
            <a:pPr algn="ctr"/>
            <a:r>
              <a:rPr lang="en-US" dirty="0">
                <a:solidFill>
                  <a:schemeClr val="bg1"/>
                </a:solidFill>
                <a:latin typeface="Times New Roman" panose="02020603050405020304" pitchFamily="18" charset="0"/>
                <a:cs typeface="Times New Roman" panose="02020603050405020304" pitchFamily="18" charset="0"/>
              </a:rPr>
              <a:t>DATA SOURCE </a:t>
            </a:r>
          </a:p>
        </p:txBody>
      </p:sp>
      <p:sp>
        <p:nvSpPr>
          <p:cNvPr id="9" name="TextBox 8">
            <a:extLst>
              <a:ext uri="{FF2B5EF4-FFF2-40B4-BE49-F238E27FC236}">
                <a16:creationId xmlns:a16="http://schemas.microsoft.com/office/drawing/2014/main" id="{27B05261-EE5B-2167-38D8-20B34DCD0746}"/>
              </a:ext>
            </a:extLst>
          </p:cNvPr>
          <p:cNvSpPr txBox="1"/>
          <p:nvPr/>
        </p:nvSpPr>
        <p:spPr>
          <a:xfrm>
            <a:off x="8577943" y="2286938"/>
            <a:ext cx="2983159" cy="3754874"/>
          </a:xfrm>
          <a:prstGeom prst="rect">
            <a:avLst/>
          </a:prstGeom>
          <a:noFill/>
        </p:spPr>
        <p:txBody>
          <a:bodyPr wrap="square" rtlCol="0">
            <a:spAutoFit/>
          </a:bodyPr>
          <a:lstStyle/>
          <a:p>
            <a:pPr marL="285750" indent="-285750">
              <a:buFont typeface="Wingdings" pitchFamily="2" charset="2"/>
              <a:buChar char="q"/>
            </a:pPr>
            <a:r>
              <a:rPr lang="en-US" sz="2000" dirty="0">
                <a:solidFill>
                  <a:schemeClr val="bg1"/>
                </a:solidFill>
                <a:latin typeface="Times New Roman" panose="02020603050405020304" pitchFamily="18" charset="0"/>
                <a:cs typeface="Times New Roman" panose="02020603050405020304" pitchFamily="18" charset="0"/>
              </a:rPr>
              <a:t>Dependent Variable :- Host_is_superhost</a:t>
            </a:r>
          </a:p>
          <a:p>
            <a:endParaRPr lang="en-US" sz="2000"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itchFamily="2" charset="2"/>
              <a:buChar char="q"/>
            </a:pPr>
            <a:r>
              <a:rPr lang="en-US" sz="2000" dirty="0">
                <a:solidFill>
                  <a:schemeClr val="bg1"/>
                </a:solidFill>
                <a:latin typeface="Times New Roman" panose="02020603050405020304" pitchFamily="18" charset="0"/>
                <a:cs typeface="Times New Roman" panose="02020603050405020304" pitchFamily="18" charset="0"/>
              </a:rPr>
              <a:t>Independent Variable :-</a:t>
            </a:r>
          </a:p>
          <a:p>
            <a:r>
              <a:rPr lang="en-US" sz="2000" dirty="0">
                <a:solidFill>
                  <a:schemeClr val="bg1"/>
                </a:solidFill>
                <a:latin typeface="Times New Roman" panose="02020603050405020304" pitchFamily="18" charset="0"/>
                <a:cs typeface="Times New Roman" panose="02020603050405020304" pitchFamily="18" charset="0"/>
              </a:rPr>
              <a:t>Review_scores_, beds, bathrooms, host_response_rate, host_response_time, number_of_reviews, reviews_per_month, and reviews_score_rating</a:t>
            </a:r>
          </a:p>
          <a:p>
            <a:endParaRPr lang="en-US" dirty="0"/>
          </a:p>
        </p:txBody>
      </p:sp>
      <p:pic>
        <p:nvPicPr>
          <p:cNvPr id="7" name="Content Placeholder 6">
            <a:extLst>
              <a:ext uri="{FF2B5EF4-FFF2-40B4-BE49-F238E27FC236}">
                <a16:creationId xmlns:a16="http://schemas.microsoft.com/office/drawing/2014/main" id="{ACE4EA68-DF73-AE27-96B5-219F58354C03}"/>
              </a:ext>
            </a:extLst>
          </p:cNvPr>
          <p:cNvPicPr>
            <a:picLocks noGrp="1" noChangeAspect="1"/>
          </p:cNvPicPr>
          <p:nvPr>
            <p:ph idx="1"/>
          </p:nvPr>
        </p:nvPicPr>
        <p:blipFill>
          <a:blip r:embed="rId2"/>
          <a:stretch>
            <a:fillRect/>
          </a:stretch>
        </p:blipFill>
        <p:spPr>
          <a:xfrm>
            <a:off x="1015626" y="1990512"/>
            <a:ext cx="7385555" cy="4051300"/>
          </a:xfrm>
          <a:prstGeom prst="rect">
            <a:avLst/>
          </a:prstGeom>
        </p:spPr>
      </p:pic>
    </p:spTree>
    <p:extLst>
      <p:ext uri="{BB962C8B-B14F-4D97-AF65-F5344CB8AC3E}">
        <p14:creationId xmlns:p14="http://schemas.microsoft.com/office/powerpoint/2010/main" val="10597745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{961DB151-28E0-4346-899C-5107E81A204C}tf10001070</Template>
  <TotalTime>1111</TotalTime>
  <Words>1089</Words>
  <Application>Microsoft Macintosh PowerPoint</Application>
  <PresentationFormat>Widescreen</PresentationFormat>
  <Paragraphs>73</Paragraphs>
  <Slides>23</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Calibri</vt:lpstr>
      <vt:lpstr>Rockwell</vt:lpstr>
      <vt:lpstr>Rockwell Condensed</vt:lpstr>
      <vt:lpstr>Rockwell Extra Bold</vt:lpstr>
      <vt:lpstr>Times New Roman</vt:lpstr>
      <vt:lpstr>Wingdings</vt:lpstr>
      <vt:lpstr>Wood Type</vt:lpstr>
      <vt:lpstr>Host – superhost an analysis on Airbnb Data </vt:lpstr>
      <vt:lpstr>TABLE OF CONTENTS</vt:lpstr>
      <vt:lpstr>INTRODUCTION</vt:lpstr>
      <vt:lpstr>MOTIVATION </vt:lpstr>
      <vt:lpstr>LITERATURE REVIEW</vt:lpstr>
      <vt:lpstr>THEORY AND HYPOTHESES </vt:lpstr>
      <vt:lpstr>DATA SOURCE</vt:lpstr>
      <vt:lpstr>ABOUT DATA</vt:lpstr>
      <vt:lpstr>DATA SOURCE </vt:lpstr>
      <vt:lpstr>VISUALIZATION</vt:lpstr>
      <vt:lpstr>VISUALIZATION</vt:lpstr>
      <vt:lpstr>VISUALIZATION</vt:lpstr>
      <vt:lpstr>DATA CLEANING </vt:lpstr>
      <vt:lpstr>DATA SUMMARY </vt:lpstr>
      <vt:lpstr>Checking Assumption for Logistic Regression</vt:lpstr>
      <vt:lpstr>1.  Corr(host_is_superhost, review_scores_value) = 0.245  2.  Corr(host_is_superhost, beds) = -0.056 3.  Corr(host_is_superhost, bathrooms) = -0.388  4.  Corr(host_is_superhost, host_response_rate) = 0.157 5.  Corr(host_is_superhost, host_response_time) = -0.070  6.  Corr(host_is_superhost, number_of_reviews) = 0.254  7.  Corr(host_is_superhost, reviews_per_month) = -0.118  8.  Corr(host_is_superhost, reviews_scores_rating = 0.271  9.  Corr(host_is_superhost, id) = -0.0128</vt:lpstr>
      <vt:lpstr>To check that continuous scale variables have linearity against the log odds of dependent variable</vt:lpstr>
      <vt:lpstr>1ST LOGISTIC REGRESSION MODEL </vt:lpstr>
      <vt:lpstr>Results</vt:lpstr>
      <vt:lpstr>RESULTS</vt:lpstr>
      <vt:lpstr>CONCLUSION</vt:lpstr>
      <vt:lpstr>REFERENCES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Study Of Ratings And Other Factors Affect A Host Being A Superhost</dc:title>
  <dc:creator>Shreya Chanda</dc:creator>
  <cp:lastModifiedBy>Shreya Chanda</cp:lastModifiedBy>
  <cp:revision>12</cp:revision>
  <dcterms:created xsi:type="dcterms:W3CDTF">2022-12-13T16:08:28Z</dcterms:created>
  <dcterms:modified xsi:type="dcterms:W3CDTF">2024-08-08T22:01:21Z</dcterms:modified>
</cp:coreProperties>
</file>